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2" r:id="rId3"/>
    <p:sldId id="258" r:id="rId4"/>
    <p:sldId id="259" r:id="rId5"/>
    <p:sldId id="267" r:id="rId6"/>
    <p:sldId id="268" r:id="rId7"/>
    <p:sldId id="275" r:id="rId8"/>
    <p:sldId id="276" r:id="rId9"/>
    <p:sldId id="269" r:id="rId10"/>
    <p:sldId id="277" r:id="rId11"/>
    <p:sldId id="278" r:id="rId12"/>
    <p:sldId id="270" r:id="rId13"/>
    <p:sldId id="271" r:id="rId14"/>
    <p:sldId id="279" r:id="rId15"/>
    <p:sldId id="285" r:id="rId16"/>
    <p:sldId id="286" r:id="rId17"/>
    <p:sldId id="287" r:id="rId18"/>
    <p:sldId id="288" r:id="rId19"/>
    <p:sldId id="272" r:id="rId20"/>
    <p:sldId id="289" r:id="rId21"/>
    <p:sldId id="283" r:id="rId22"/>
    <p:sldId id="274" r:id="rId23"/>
    <p:sldId id="284"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96" autoAdjust="0"/>
    <p:restoredTop sz="58854" autoAdjust="0"/>
  </p:normalViewPr>
  <p:slideViewPr>
    <p:cSldViewPr snapToGrid="0">
      <p:cViewPr varScale="1">
        <p:scale>
          <a:sx n="73" d="100"/>
          <a:sy n="73" d="100"/>
        </p:scale>
        <p:origin x="51" y="542"/>
      </p:cViewPr>
      <p:guideLst/>
    </p:cSldViewPr>
  </p:slideViewPr>
  <p:notesTextViewPr>
    <p:cViewPr>
      <p:scale>
        <a:sx n="125" d="100"/>
        <a:sy n="125" d="100"/>
      </p:scale>
      <p:origin x="0" y="0"/>
    </p:cViewPr>
  </p:notesTextViewPr>
  <p:notesViewPr>
    <p:cSldViewPr snapToGrid="0" showGuides="1">
      <p:cViewPr varScale="1">
        <p:scale>
          <a:sx n="103" d="100"/>
          <a:sy n="103" d="100"/>
        </p:scale>
        <p:origin x="4306" y="5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68A4C-0A3F-4AEE-941A-C8C7AE792720}" type="datetimeFigureOut">
              <a:rPr lang="ko-KR" altLang="en-US" smtClean="0"/>
              <a:t>2024-06-18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167D2-41CA-4DDD-95D7-3FE5BE3D6574}" type="slidenum">
              <a:rPr lang="ko-KR" altLang="en-US" smtClean="0"/>
              <a:t>‹#›</a:t>
            </a:fld>
            <a:endParaRPr lang="ko-KR" altLang="en-US"/>
          </a:p>
        </p:txBody>
      </p:sp>
    </p:spTree>
    <p:extLst>
      <p:ext uri="{BB962C8B-B14F-4D97-AF65-F5344CB8AC3E}">
        <p14:creationId xmlns:p14="http://schemas.microsoft.com/office/powerpoint/2010/main" val="1609655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네 저는 오늘 강화학습을 통해 미생물의 진화를 예측하고 확인할 수 있는 전략에 대해 다룬 논문을 </a:t>
            </a:r>
            <a:r>
              <a:rPr lang="ko-KR" altLang="en-US" dirty="0" err="1"/>
              <a:t>소개드리겠습니다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a:t>
            </a:fld>
            <a:endParaRPr lang="ko-KR" altLang="en-US"/>
          </a:p>
        </p:txBody>
      </p:sp>
    </p:spTree>
    <p:extLst>
      <p:ext uri="{BB962C8B-B14F-4D97-AF65-F5344CB8AC3E}">
        <p14:creationId xmlns:p14="http://schemas.microsoft.com/office/powerpoint/2010/main" val="1313923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1" dirty="0"/>
              <a:t>첫번째 사례는 방법에서도 대표적으로 </a:t>
            </a:r>
            <a:r>
              <a:rPr lang="ko-KR" altLang="en-US" b="1" dirty="0" err="1"/>
              <a:t>설명드린</a:t>
            </a:r>
            <a:r>
              <a:rPr lang="ko-KR" altLang="en-US" b="1" dirty="0"/>
              <a:t> </a:t>
            </a:r>
            <a:r>
              <a:rPr lang="en-US" altLang="ko-KR" b="1" dirty="0"/>
              <a:t>Starch</a:t>
            </a:r>
            <a:r>
              <a:rPr lang="ko-KR" altLang="en-US" b="1" dirty="0"/>
              <a:t>를 </a:t>
            </a:r>
            <a:r>
              <a:rPr lang="en-US" altLang="ko-KR" b="1" dirty="0"/>
              <a:t>Glucose</a:t>
            </a:r>
            <a:r>
              <a:rPr lang="ko-KR" altLang="en-US" b="1" dirty="0"/>
              <a:t>를 분해하는 </a:t>
            </a:r>
            <a:r>
              <a:rPr lang="en-US" altLang="ko-KR" b="1" dirty="0"/>
              <a:t>Amylase</a:t>
            </a:r>
            <a:r>
              <a:rPr lang="ko-KR" altLang="en-US" b="1" dirty="0"/>
              <a:t>를 생산함으로써 어떠한 전략으로 성장률을 높이는지에 대한 스토리입니다</a:t>
            </a:r>
            <a:r>
              <a:rPr lang="en-US" altLang="ko-KR" b="1" dirty="0"/>
              <a:t>.</a:t>
            </a:r>
          </a:p>
          <a:p>
            <a:endParaRPr lang="en-US" altLang="ko-KR" b="1" dirty="0"/>
          </a:p>
          <a:p>
            <a:r>
              <a:rPr lang="ko-KR" altLang="en-US" b="1" dirty="0"/>
              <a:t>결과를 보시면 </a:t>
            </a:r>
            <a:r>
              <a:rPr lang="en-US" altLang="ko-KR" b="1" dirty="0"/>
              <a:t>agent</a:t>
            </a:r>
            <a:r>
              <a:rPr lang="ko-KR" altLang="en-US" b="1" dirty="0"/>
              <a:t>가 </a:t>
            </a:r>
            <a:r>
              <a:rPr lang="en-US" altLang="ko-KR" b="1" dirty="0"/>
              <a:t>1</a:t>
            </a:r>
            <a:r>
              <a:rPr lang="ko-KR" altLang="en-US" b="1" dirty="0"/>
              <a:t>개인 경우</a:t>
            </a:r>
            <a:r>
              <a:rPr lang="en-US" altLang="ko-KR" b="1" dirty="0"/>
              <a:t>, agent</a:t>
            </a:r>
            <a:r>
              <a:rPr lang="ko-KR" altLang="en-US" b="1" dirty="0"/>
              <a:t>가</a:t>
            </a:r>
            <a:r>
              <a:rPr lang="en-US" altLang="ko-KR" b="1" dirty="0"/>
              <a:t> 2</a:t>
            </a:r>
            <a:r>
              <a:rPr lang="ko-KR" altLang="en-US" b="1" dirty="0"/>
              <a:t>개인 경우</a:t>
            </a:r>
            <a:r>
              <a:rPr lang="en-US" altLang="ko-KR" b="1" dirty="0"/>
              <a:t>, agent</a:t>
            </a:r>
            <a:r>
              <a:rPr lang="ko-KR" altLang="en-US" b="1" dirty="0"/>
              <a:t>가 </a:t>
            </a:r>
            <a:r>
              <a:rPr lang="en-US" altLang="ko-KR" b="1" dirty="0"/>
              <a:t>5</a:t>
            </a:r>
            <a:r>
              <a:rPr lang="ko-KR" altLang="en-US" b="1" dirty="0"/>
              <a:t>개인 경우를 나눠서 </a:t>
            </a:r>
            <a:r>
              <a:rPr lang="en-US" altLang="ko-KR" b="1" dirty="0"/>
              <a:t>simulation </a:t>
            </a:r>
            <a:r>
              <a:rPr lang="ko-KR" altLang="en-US" b="1" dirty="0"/>
              <a:t>한 것인데</a:t>
            </a:r>
            <a:r>
              <a:rPr lang="en-US" altLang="ko-KR" b="1" dirty="0"/>
              <a:t>, D-F </a:t>
            </a:r>
            <a:r>
              <a:rPr lang="ko-KR" altLang="en-US" b="1" dirty="0"/>
              <a:t>그래프를 보시면 </a:t>
            </a:r>
            <a:r>
              <a:rPr lang="en-US" altLang="ko-KR" b="1" dirty="0"/>
              <a:t>agent</a:t>
            </a:r>
            <a:r>
              <a:rPr lang="ko-KR" altLang="en-US" b="1" dirty="0"/>
              <a:t>의 수가 적을수록 성장률이 빠르고 높은 것을 볼 수 있습니다</a:t>
            </a:r>
            <a:r>
              <a:rPr lang="en-US" altLang="ko-KR" b="1" dirty="0"/>
              <a:t>. </a:t>
            </a:r>
            <a:r>
              <a:rPr lang="ko-KR" altLang="en-US" b="1" dirty="0"/>
              <a:t>제한적인 환경에서 당연한 결과라고 보여집니다</a:t>
            </a:r>
            <a:r>
              <a:rPr lang="en-US" altLang="ko-KR" b="1" dirty="0"/>
              <a:t>.</a:t>
            </a:r>
          </a:p>
          <a:p>
            <a:endParaRPr lang="en-US" altLang="ko-KR" b="1" dirty="0"/>
          </a:p>
          <a:p>
            <a:r>
              <a:rPr lang="ko-KR" altLang="en-US" b="1" dirty="0"/>
              <a:t>흥미로운 것은 </a:t>
            </a:r>
            <a:r>
              <a:rPr lang="en-US" altLang="ko-KR" b="1" dirty="0"/>
              <a:t>Starch</a:t>
            </a:r>
            <a:r>
              <a:rPr lang="ko-KR" altLang="en-US" b="1" dirty="0"/>
              <a:t>를 분해하는 모습인데</a:t>
            </a:r>
            <a:r>
              <a:rPr lang="en-US" altLang="ko-KR" b="1" dirty="0"/>
              <a:t>, agent</a:t>
            </a:r>
            <a:r>
              <a:rPr lang="ko-KR" altLang="en-US" b="1" dirty="0"/>
              <a:t>의 수가 많은 경우에 초반에는 </a:t>
            </a:r>
            <a:r>
              <a:rPr lang="en-US" altLang="ko-KR" b="1" dirty="0"/>
              <a:t>Starch</a:t>
            </a:r>
            <a:r>
              <a:rPr lang="ko-KR" altLang="en-US" b="1" dirty="0"/>
              <a:t>를 급격하게 </a:t>
            </a:r>
            <a:r>
              <a:rPr lang="ko-KR" altLang="en-US" b="1" dirty="0" err="1"/>
              <a:t>분해시키는</a:t>
            </a:r>
            <a:r>
              <a:rPr lang="ko-KR" altLang="en-US" b="1" dirty="0"/>
              <a:t> 반면 시간이 </a:t>
            </a:r>
            <a:r>
              <a:rPr lang="ko-KR" altLang="en-US" b="1" dirty="0" err="1"/>
              <a:t>자남에</a:t>
            </a:r>
            <a:r>
              <a:rPr lang="ko-KR" altLang="en-US" b="1" dirty="0"/>
              <a:t> 따라 분해되는 속도가 </a:t>
            </a:r>
            <a:r>
              <a:rPr lang="ko-KR" altLang="en-US" b="1" dirty="0" err="1"/>
              <a:t>느려지고</a:t>
            </a:r>
            <a:r>
              <a:rPr lang="ko-KR" altLang="en-US" b="1" dirty="0"/>
              <a:t> </a:t>
            </a:r>
            <a:r>
              <a:rPr lang="ko-KR" altLang="en-US" b="1" dirty="0" err="1"/>
              <a:t>일정해졌습니다</a:t>
            </a:r>
            <a:r>
              <a:rPr lang="en-US" altLang="ko-KR" b="1" dirty="0"/>
              <a:t>.</a:t>
            </a:r>
          </a:p>
          <a:p>
            <a:endParaRPr lang="en-US" altLang="ko-KR" b="1" dirty="0"/>
          </a:p>
          <a:p>
            <a:r>
              <a:rPr lang="ko-KR" altLang="en-US" b="1" dirty="0"/>
              <a:t>반면에 </a:t>
            </a:r>
            <a:r>
              <a:rPr lang="ko-KR" altLang="en-US" b="1" dirty="0" err="1"/>
              <a:t>혼자있는</a:t>
            </a:r>
            <a:r>
              <a:rPr lang="ko-KR" altLang="en-US" b="1" dirty="0"/>
              <a:t> 경우에는 </a:t>
            </a:r>
            <a:r>
              <a:rPr lang="ko-KR" altLang="en-US" b="1" dirty="0" err="1"/>
              <a:t>그런거</a:t>
            </a:r>
            <a:r>
              <a:rPr lang="ko-KR" altLang="en-US" b="1" dirty="0"/>
              <a:t> 없이 </a:t>
            </a:r>
            <a:r>
              <a:rPr lang="ko-KR" altLang="en-US" b="1" dirty="0" err="1"/>
              <a:t>필요하다싶으니</a:t>
            </a:r>
            <a:r>
              <a:rPr lang="ko-KR" altLang="en-US" b="1" dirty="0"/>
              <a:t> 한번에 다 분해해두고 사용한 것 같은 모습을 보이죠</a:t>
            </a:r>
            <a:r>
              <a:rPr lang="en-US" altLang="ko-KR" b="1" dirty="0"/>
              <a:t>.</a:t>
            </a:r>
          </a:p>
          <a:p>
            <a:endParaRPr lang="en-US" altLang="ko-KR" b="1" dirty="0"/>
          </a:p>
          <a:p>
            <a:r>
              <a:rPr lang="ko-KR" altLang="en-US" b="1" dirty="0"/>
              <a:t>그 이유를 저자는 분해된 </a:t>
            </a:r>
            <a:r>
              <a:rPr lang="en-US" altLang="ko-KR" b="1" dirty="0"/>
              <a:t>glucose</a:t>
            </a:r>
            <a:r>
              <a:rPr lang="ko-KR" altLang="en-US" b="1" dirty="0"/>
              <a:t>를 다른 </a:t>
            </a:r>
            <a:r>
              <a:rPr lang="en-US" altLang="ko-KR" b="1" dirty="0"/>
              <a:t>agent</a:t>
            </a:r>
            <a:r>
              <a:rPr lang="ko-KR" altLang="en-US" b="1" dirty="0"/>
              <a:t>가 사용하게 되는 경쟁관계 때문일 것이라고 이야기했습니다</a:t>
            </a:r>
            <a:r>
              <a:rPr lang="en-US" altLang="ko-KR" b="1" dirty="0"/>
              <a:t>.</a:t>
            </a:r>
          </a:p>
          <a:p>
            <a:endParaRPr lang="en-US" altLang="ko-KR" b="1" dirty="0"/>
          </a:p>
          <a:p>
            <a:r>
              <a:rPr lang="ko-KR" altLang="en-US" b="1" dirty="0"/>
              <a:t>내가 막상 에너지를 사용하여 </a:t>
            </a:r>
            <a:r>
              <a:rPr lang="en-US" altLang="ko-KR" b="1" dirty="0" err="1"/>
              <a:t>amlyase</a:t>
            </a:r>
            <a:r>
              <a:rPr lang="ko-KR" altLang="en-US" b="1" dirty="0"/>
              <a:t>를 생산했는데 </a:t>
            </a:r>
            <a:r>
              <a:rPr lang="en-US" altLang="ko-KR" b="1" dirty="0"/>
              <a:t>Amylase</a:t>
            </a:r>
            <a:r>
              <a:rPr lang="ko-KR" altLang="en-US" b="1" dirty="0"/>
              <a:t>를 통해 분해된 </a:t>
            </a:r>
            <a:r>
              <a:rPr lang="en-US" altLang="ko-KR" b="1" dirty="0"/>
              <a:t>glucose</a:t>
            </a:r>
            <a:r>
              <a:rPr lang="ko-KR" altLang="en-US" b="1" dirty="0"/>
              <a:t>를 다른 </a:t>
            </a:r>
            <a:r>
              <a:rPr lang="en-US" altLang="ko-KR" b="1" dirty="0"/>
              <a:t>agent</a:t>
            </a:r>
            <a:r>
              <a:rPr lang="ko-KR" altLang="en-US" b="1" dirty="0"/>
              <a:t>가 흡수하게 된다면</a:t>
            </a:r>
            <a:r>
              <a:rPr lang="en-US" altLang="ko-KR" b="1" dirty="0"/>
              <a:t> </a:t>
            </a:r>
            <a:r>
              <a:rPr lang="ko-KR" altLang="en-US" b="1" dirty="0"/>
              <a:t>실패한 전략이기 때문입니다</a:t>
            </a:r>
            <a:r>
              <a:rPr lang="en-US" altLang="ko-KR" b="1"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10</a:t>
            </a:fld>
            <a:endParaRPr lang="ko-KR" altLang="en-US"/>
          </a:p>
        </p:txBody>
      </p:sp>
    </p:spTree>
    <p:extLst>
      <p:ext uri="{BB962C8B-B14F-4D97-AF65-F5344CB8AC3E}">
        <p14:creationId xmlns:p14="http://schemas.microsoft.com/office/powerpoint/2010/main" val="333309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이를 검증하기 위해 두가지 실험을 진행하는데요</a:t>
            </a:r>
            <a:r>
              <a:rPr lang="en-US" altLang="ko-KR" dirty="0"/>
              <a:t>.</a:t>
            </a:r>
          </a:p>
          <a:p>
            <a:endParaRPr lang="en-US" altLang="ko-KR" dirty="0"/>
          </a:p>
          <a:p>
            <a:r>
              <a:rPr lang="ko-KR" altLang="en-US" dirty="0"/>
              <a:t>첫번째는 </a:t>
            </a:r>
            <a:r>
              <a:rPr lang="ko-KR" altLang="en-US" dirty="0" err="1"/>
              <a:t>혼자있는</a:t>
            </a:r>
            <a:r>
              <a:rPr lang="ko-KR" altLang="en-US" dirty="0"/>
              <a:t> 환경에서 학습된 </a:t>
            </a:r>
            <a:r>
              <a:rPr lang="en-US" altLang="ko-KR" dirty="0"/>
              <a:t>agent</a:t>
            </a:r>
            <a:r>
              <a:rPr lang="ko-KR" altLang="en-US" dirty="0"/>
              <a:t>와 </a:t>
            </a:r>
            <a:r>
              <a:rPr lang="en-US" altLang="ko-KR" dirty="0"/>
              <a:t>2</a:t>
            </a:r>
            <a:r>
              <a:rPr lang="ko-KR" altLang="en-US" dirty="0"/>
              <a:t>개의 </a:t>
            </a:r>
            <a:r>
              <a:rPr lang="en-US" altLang="ko-KR" dirty="0"/>
              <a:t>agent</a:t>
            </a:r>
            <a:r>
              <a:rPr lang="ko-KR" altLang="en-US" dirty="0"/>
              <a:t>가 있는 환경에서 학습된 </a:t>
            </a:r>
            <a:r>
              <a:rPr lang="en-US" altLang="ko-KR" dirty="0"/>
              <a:t>agent</a:t>
            </a:r>
            <a:r>
              <a:rPr lang="ko-KR" altLang="en-US" dirty="0"/>
              <a:t>를 같은 환경에서 </a:t>
            </a:r>
            <a:r>
              <a:rPr lang="en-US" altLang="ko-KR" dirty="0"/>
              <a:t>simulation </a:t>
            </a:r>
            <a:r>
              <a:rPr lang="ko-KR" altLang="en-US" dirty="0"/>
              <a:t>하는 것입니다</a:t>
            </a:r>
            <a:r>
              <a:rPr lang="en-US" altLang="ko-KR" dirty="0"/>
              <a:t>.</a:t>
            </a:r>
          </a:p>
          <a:p>
            <a:endParaRPr lang="en-US" altLang="ko-KR" dirty="0"/>
          </a:p>
          <a:p>
            <a:r>
              <a:rPr lang="ko-KR" altLang="en-US" dirty="0"/>
              <a:t>그 결과 </a:t>
            </a:r>
            <a:r>
              <a:rPr lang="en-US" altLang="ko-KR" dirty="0"/>
              <a:t>2</a:t>
            </a:r>
            <a:r>
              <a:rPr lang="ko-KR" altLang="en-US" dirty="0"/>
              <a:t>개의 </a:t>
            </a:r>
            <a:r>
              <a:rPr lang="en-US" altLang="ko-KR" dirty="0"/>
              <a:t>agent</a:t>
            </a:r>
            <a:r>
              <a:rPr lang="ko-KR" altLang="en-US" dirty="0"/>
              <a:t>가 있는 환경에서 학습된 </a:t>
            </a:r>
            <a:r>
              <a:rPr lang="en-US" altLang="ko-KR" dirty="0"/>
              <a:t>agent</a:t>
            </a:r>
            <a:r>
              <a:rPr lang="ko-KR" altLang="en-US" dirty="0"/>
              <a:t>가 </a:t>
            </a:r>
            <a:r>
              <a:rPr lang="ko-KR" altLang="en-US" dirty="0" err="1"/>
              <a:t>횔씬</a:t>
            </a:r>
            <a:r>
              <a:rPr lang="ko-KR" altLang="en-US" dirty="0"/>
              <a:t> 더 높은 생장률을 보였습니다</a:t>
            </a:r>
            <a:r>
              <a:rPr lang="en-US" altLang="ko-KR" dirty="0"/>
              <a:t>.</a:t>
            </a:r>
          </a:p>
          <a:p>
            <a:endParaRPr lang="en-US" altLang="ko-KR" dirty="0"/>
          </a:p>
          <a:p>
            <a:r>
              <a:rPr lang="ko-KR" altLang="en-US" dirty="0"/>
              <a:t>아마도 </a:t>
            </a:r>
            <a:r>
              <a:rPr lang="en-US" altLang="ko-KR" dirty="0"/>
              <a:t>Agent2</a:t>
            </a:r>
            <a:r>
              <a:rPr lang="ko-KR" altLang="en-US" dirty="0"/>
              <a:t>는 보다 적게 </a:t>
            </a:r>
            <a:r>
              <a:rPr lang="en-US" altLang="ko-KR" dirty="0"/>
              <a:t>Amylase</a:t>
            </a:r>
            <a:r>
              <a:rPr lang="ko-KR" altLang="en-US" dirty="0"/>
              <a:t>를 </a:t>
            </a:r>
            <a:r>
              <a:rPr lang="ko-KR" altLang="en-US" dirty="0" err="1"/>
              <a:t>생산하거</a:t>
            </a:r>
            <a:r>
              <a:rPr lang="ko-KR" altLang="en-US" dirty="0"/>
              <a:t> 보다 많이 </a:t>
            </a:r>
            <a:r>
              <a:rPr lang="en-US" altLang="ko-KR" dirty="0"/>
              <a:t>Glucose</a:t>
            </a:r>
            <a:r>
              <a:rPr lang="ko-KR" altLang="en-US" dirty="0"/>
              <a:t>를 흡수하는 전략을 보였을 것으로 생각됩니다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11</a:t>
            </a:fld>
            <a:endParaRPr lang="ko-KR" altLang="en-US"/>
          </a:p>
        </p:txBody>
      </p:sp>
    </p:spTree>
    <p:extLst>
      <p:ext uri="{BB962C8B-B14F-4D97-AF65-F5344CB8AC3E}">
        <p14:creationId xmlns:p14="http://schemas.microsoft.com/office/powerpoint/2010/main" val="305369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dirty="0"/>
              <a:t>두번째는 </a:t>
            </a:r>
            <a:r>
              <a:rPr lang="en-US" altLang="ko-KR" b="0" dirty="0"/>
              <a:t>Mass transfer, </a:t>
            </a:r>
            <a:r>
              <a:rPr lang="ko-KR" altLang="en-US" b="0" dirty="0"/>
              <a:t>즉 물질이동의 정도를 조절하여 </a:t>
            </a:r>
            <a:r>
              <a:rPr lang="ko-KR" altLang="en-US" b="0" dirty="0" err="1"/>
              <a:t>시물레이션하였습니다</a:t>
            </a:r>
            <a:r>
              <a:rPr lang="en-US" altLang="ko-KR" b="0" dirty="0"/>
              <a:t>.</a:t>
            </a:r>
          </a:p>
          <a:p>
            <a:endParaRPr lang="en-US" altLang="ko-KR" b="0" dirty="0"/>
          </a:p>
          <a:p>
            <a:r>
              <a:rPr lang="en-US" altLang="ko-KR" b="0" dirty="0"/>
              <a:t>High Mass Transfer</a:t>
            </a:r>
            <a:r>
              <a:rPr lang="ko-KR" altLang="en-US" b="0" dirty="0"/>
              <a:t>는 물질 이동이 비교적 빠르고</a:t>
            </a:r>
            <a:r>
              <a:rPr lang="en-US" altLang="ko-KR" b="0" dirty="0"/>
              <a:t>, Low Mass Transfer</a:t>
            </a:r>
            <a:r>
              <a:rPr lang="ko-KR" altLang="en-US" b="0" dirty="0"/>
              <a:t>는 물질 이동이 비교적 느린 것을 의미하는데요</a:t>
            </a:r>
            <a:r>
              <a:rPr lang="en-US" altLang="ko-KR" b="0" dirty="0"/>
              <a:t>.</a:t>
            </a:r>
          </a:p>
          <a:p>
            <a:endParaRPr lang="en-US" altLang="ko-KR" b="0" dirty="0"/>
          </a:p>
          <a:p>
            <a:r>
              <a:rPr lang="ko-KR" altLang="en-US" b="0" dirty="0"/>
              <a:t>물질 이동이 빠르다면 다른 </a:t>
            </a:r>
            <a:r>
              <a:rPr lang="en-US" altLang="ko-KR" b="0" dirty="0"/>
              <a:t>agent</a:t>
            </a:r>
            <a:r>
              <a:rPr lang="ko-KR" altLang="en-US" b="0" dirty="0"/>
              <a:t>가 분해한 </a:t>
            </a:r>
            <a:r>
              <a:rPr lang="en-US" altLang="ko-KR" b="0" dirty="0"/>
              <a:t>glucose</a:t>
            </a:r>
            <a:r>
              <a:rPr lang="ko-KR" altLang="en-US" b="0" dirty="0"/>
              <a:t>를 훔쳐서 이용할 가능성이 커지며</a:t>
            </a:r>
            <a:r>
              <a:rPr lang="en-US" altLang="ko-KR" b="0" dirty="0"/>
              <a:t>, </a:t>
            </a:r>
            <a:r>
              <a:rPr lang="ko-KR" altLang="en-US" b="0" dirty="0"/>
              <a:t>반대로 물질의 이동이 느리다면 본인이 분해한 </a:t>
            </a:r>
            <a:r>
              <a:rPr lang="en-US" altLang="ko-KR" b="0" dirty="0"/>
              <a:t>glucose</a:t>
            </a:r>
            <a:r>
              <a:rPr lang="ko-KR" altLang="en-US" b="0" dirty="0"/>
              <a:t>를 본인이 이용할 가능성이 커집니다</a:t>
            </a:r>
            <a:r>
              <a:rPr lang="en-US" altLang="ko-KR" b="0" dirty="0"/>
              <a:t>.</a:t>
            </a:r>
          </a:p>
          <a:p>
            <a:endParaRPr lang="en-US" altLang="ko-KR" b="0" dirty="0"/>
          </a:p>
          <a:p>
            <a:r>
              <a:rPr lang="ko-KR" altLang="en-US" b="0" dirty="0"/>
              <a:t>그 결과 다른 </a:t>
            </a:r>
            <a:r>
              <a:rPr lang="en-US" altLang="ko-KR" b="0" dirty="0"/>
              <a:t>agent</a:t>
            </a:r>
            <a:r>
              <a:rPr lang="ko-KR" altLang="en-US" b="0" dirty="0"/>
              <a:t>에게 뺏길 위험이 적은 물질 이동이 느린 경우에서 더욱 빠른 성장률을 보일 뿐만 아니라 </a:t>
            </a:r>
            <a:r>
              <a:rPr lang="en-US" altLang="ko-KR" b="0" dirty="0"/>
              <a:t>Glucose </a:t>
            </a:r>
            <a:r>
              <a:rPr lang="ko-KR" altLang="en-US" b="0" dirty="0"/>
              <a:t>소비도 덩 일찍 끝났고</a:t>
            </a:r>
            <a:r>
              <a:rPr lang="en-US" altLang="ko-KR" b="0" dirty="0"/>
              <a:t>,</a:t>
            </a:r>
            <a:r>
              <a:rPr lang="ko-KR" altLang="en-US" b="0" dirty="0"/>
              <a:t> 더 빠르고 더 많은 </a:t>
            </a:r>
            <a:r>
              <a:rPr lang="en-US" altLang="ko-KR" b="0" dirty="0"/>
              <a:t>starch </a:t>
            </a:r>
            <a:r>
              <a:rPr lang="ko-KR" altLang="en-US" b="0" dirty="0"/>
              <a:t>분해가 일어난 것을 확인할 수 있었습니다</a:t>
            </a:r>
            <a:r>
              <a:rPr lang="en-US" altLang="ko-KR" b="0" dirty="0"/>
              <a:t>.</a:t>
            </a:r>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12</a:t>
            </a:fld>
            <a:endParaRPr lang="ko-KR" altLang="en-US"/>
          </a:p>
        </p:txBody>
      </p:sp>
    </p:spTree>
    <p:extLst>
      <p:ext uri="{BB962C8B-B14F-4D97-AF65-F5344CB8AC3E}">
        <p14:creationId xmlns:p14="http://schemas.microsoft.com/office/powerpoint/2010/main" val="3823269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두번째 상황은 돌연변이 미생물에 관한 상황입니다</a:t>
            </a:r>
            <a:r>
              <a:rPr lang="en-US" altLang="ko-KR" dirty="0"/>
              <a:t>.</a:t>
            </a:r>
          </a:p>
          <a:p>
            <a:endParaRPr lang="en-US" altLang="ko-KR" dirty="0"/>
          </a:p>
          <a:p>
            <a:r>
              <a:rPr lang="ko-KR" altLang="en-US" dirty="0"/>
              <a:t>에너지를 만들기 위해서 특정 물질</a:t>
            </a:r>
            <a:r>
              <a:rPr lang="en-US" altLang="ko-KR" dirty="0"/>
              <a:t>, </a:t>
            </a:r>
            <a:r>
              <a:rPr lang="ko-KR" altLang="en-US" dirty="0"/>
              <a:t>여기서는 </a:t>
            </a:r>
            <a:r>
              <a:rPr lang="en-US" altLang="ko-KR" dirty="0"/>
              <a:t>A</a:t>
            </a:r>
            <a:r>
              <a:rPr lang="ko-KR" altLang="en-US" dirty="0"/>
              <a:t>나 </a:t>
            </a:r>
            <a:r>
              <a:rPr lang="en-US" altLang="ko-KR" dirty="0"/>
              <a:t>B</a:t>
            </a:r>
            <a:r>
              <a:rPr lang="ko-KR" altLang="en-US" dirty="0"/>
              <a:t>를 따로 외부에서 획득해야만 하는 상황이며</a:t>
            </a:r>
            <a:r>
              <a:rPr lang="en-US" altLang="ko-KR" dirty="0"/>
              <a:t>, </a:t>
            </a:r>
            <a:r>
              <a:rPr lang="ko-KR" altLang="en-US" dirty="0"/>
              <a:t>이러한 </a:t>
            </a:r>
            <a:r>
              <a:rPr lang="en-US" altLang="ko-KR" dirty="0"/>
              <a:t>A, B</a:t>
            </a:r>
            <a:r>
              <a:rPr lang="ko-KR" altLang="en-US" dirty="0"/>
              <a:t>는 서로가 서로에게 만들어줘야만 획득이 가능한 상황입니다</a:t>
            </a:r>
            <a:r>
              <a:rPr lang="en-US" altLang="ko-KR" dirty="0"/>
              <a:t>.</a:t>
            </a:r>
          </a:p>
          <a:p>
            <a:endParaRPr lang="en-US" altLang="ko-KR" dirty="0"/>
          </a:p>
          <a:p>
            <a:r>
              <a:rPr lang="ko-KR" altLang="en-US" dirty="0"/>
              <a:t>즉 </a:t>
            </a:r>
            <a:r>
              <a:rPr lang="en-US" altLang="ko-KR" dirty="0"/>
              <a:t>Agent1</a:t>
            </a:r>
            <a:r>
              <a:rPr lang="ko-KR" altLang="en-US" dirty="0"/>
              <a:t>은 </a:t>
            </a:r>
            <a:r>
              <a:rPr lang="en-US" altLang="ko-KR" dirty="0"/>
              <a:t>B</a:t>
            </a:r>
            <a:r>
              <a:rPr lang="ko-KR" altLang="en-US" dirty="0"/>
              <a:t>를 생산할 수 있고</a:t>
            </a:r>
            <a:r>
              <a:rPr lang="en-US" altLang="ko-KR" dirty="0"/>
              <a:t>, A</a:t>
            </a:r>
            <a:r>
              <a:rPr lang="ko-KR" altLang="en-US" dirty="0"/>
              <a:t>가 있어야 생장이 가능한 상황이고</a:t>
            </a:r>
            <a:r>
              <a:rPr lang="en-US" altLang="ko-KR" dirty="0"/>
              <a:t>,</a:t>
            </a:r>
          </a:p>
          <a:p>
            <a:endParaRPr lang="en-US" altLang="ko-KR" dirty="0"/>
          </a:p>
          <a:p>
            <a:r>
              <a:rPr lang="en-US" altLang="ko-KR" dirty="0"/>
              <a:t>Agent2</a:t>
            </a:r>
            <a:r>
              <a:rPr lang="ko-KR" altLang="en-US" dirty="0"/>
              <a:t>는 </a:t>
            </a:r>
            <a:r>
              <a:rPr lang="en-US" altLang="ko-KR" dirty="0"/>
              <a:t>A</a:t>
            </a:r>
            <a:r>
              <a:rPr lang="ko-KR" altLang="en-US" dirty="0"/>
              <a:t>를 생산할 수 있고</a:t>
            </a:r>
            <a:r>
              <a:rPr lang="en-US" altLang="ko-KR" dirty="0"/>
              <a:t>, B</a:t>
            </a:r>
            <a:r>
              <a:rPr lang="ko-KR" altLang="en-US" dirty="0"/>
              <a:t>가 있어야 생장이 가능한 상황입니다</a:t>
            </a:r>
            <a:r>
              <a:rPr lang="en-US" altLang="ko-KR" dirty="0"/>
              <a:t>.</a:t>
            </a:r>
          </a:p>
          <a:p>
            <a:endParaRPr lang="en-US" altLang="ko-KR" dirty="0"/>
          </a:p>
          <a:p>
            <a:r>
              <a:rPr lang="ko-KR" altLang="en-US" dirty="0"/>
              <a:t>서로를 위해 무언가 만든다는 것은 본인에게 결국 불필요한 에너지 소비이지만 결국 서로가 없으면 성장할 수 없기 때문에 서로를 위해 </a:t>
            </a:r>
            <a:r>
              <a:rPr lang="en-US" altLang="ko-KR" dirty="0"/>
              <a:t>A,</a:t>
            </a:r>
            <a:r>
              <a:rPr lang="ko-KR" altLang="en-US" dirty="0"/>
              <a:t> </a:t>
            </a:r>
            <a:r>
              <a:rPr lang="en-US" altLang="ko-KR" dirty="0"/>
              <a:t>B</a:t>
            </a:r>
            <a:r>
              <a:rPr lang="ko-KR" altLang="en-US" dirty="0"/>
              <a:t>를 생산하고 상호작용하는 것을 확인할 수 있습니다</a:t>
            </a:r>
            <a:r>
              <a:rPr lang="en-US" altLang="ko-KR" dirty="0"/>
              <a:t>.</a:t>
            </a:r>
          </a:p>
          <a:p>
            <a:endParaRPr lang="en-US" altLang="ko-KR" dirty="0"/>
          </a:p>
          <a:p>
            <a:r>
              <a:rPr lang="en-US" altLang="ko-KR" dirty="0"/>
              <a:t>Exchange rate</a:t>
            </a:r>
            <a:r>
              <a:rPr lang="ko-KR" altLang="en-US" dirty="0"/>
              <a:t>이 </a:t>
            </a:r>
            <a:r>
              <a:rPr lang="en-US" altLang="ko-KR" dirty="0"/>
              <a:t>Agent1</a:t>
            </a:r>
            <a:r>
              <a:rPr lang="ko-KR" altLang="en-US" dirty="0"/>
              <a:t>이 </a:t>
            </a:r>
            <a:r>
              <a:rPr lang="en-US" altLang="ko-KR" dirty="0"/>
              <a:t>B</a:t>
            </a:r>
            <a:r>
              <a:rPr lang="ko-KR" altLang="en-US" dirty="0"/>
              <a:t>를 양수</a:t>
            </a:r>
            <a:r>
              <a:rPr lang="en-US" altLang="ko-KR" dirty="0"/>
              <a:t>, Agent2</a:t>
            </a:r>
            <a:r>
              <a:rPr lang="ko-KR" altLang="en-US" dirty="0"/>
              <a:t>가 </a:t>
            </a:r>
            <a:r>
              <a:rPr lang="en-US" altLang="ko-KR" dirty="0"/>
              <a:t>A</a:t>
            </a:r>
            <a:r>
              <a:rPr lang="ko-KR" altLang="en-US" dirty="0"/>
              <a:t>를 양수로 </a:t>
            </a:r>
            <a:r>
              <a:rPr lang="en-US" altLang="ko-KR" dirty="0"/>
              <a:t>Exchange </a:t>
            </a:r>
            <a:r>
              <a:rPr lang="ko-KR" altLang="en-US" dirty="0"/>
              <a:t>함</a:t>
            </a:r>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13</a:t>
            </a:fld>
            <a:endParaRPr lang="ko-KR" altLang="en-US"/>
          </a:p>
        </p:txBody>
      </p:sp>
    </p:spTree>
    <p:extLst>
      <p:ext uri="{BB962C8B-B14F-4D97-AF65-F5344CB8AC3E}">
        <p14:creationId xmlns:p14="http://schemas.microsoft.com/office/powerpoint/2010/main" val="3627603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이와 대조하기 위해 </a:t>
            </a:r>
            <a:r>
              <a:rPr lang="en-US" altLang="ko-KR" dirty="0"/>
              <a:t>A, B </a:t>
            </a:r>
            <a:r>
              <a:rPr lang="ko-KR" altLang="en-US" dirty="0"/>
              <a:t>모두 합성할 수 있지만 효율성이 다른 </a:t>
            </a:r>
            <a:r>
              <a:rPr lang="en-US" altLang="ko-KR" dirty="0"/>
              <a:t>agent</a:t>
            </a:r>
            <a:r>
              <a:rPr lang="ko-KR" altLang="en-US" dirty="0"/>
              <a:t>를 설계하여 </a:t>
            </a:r>
            <a:r>
              <a:rPr lang="ko-KR" altLang="en-US" dirty="0" err="1"/>
              <a:t>시물레이션</a:t>
            </a:r>
            <a:r>
              <a:rPr lang="ko-KR" altLang="en-US" dirty="0"/>
              <a:t> 하였습니다</a:t>
            </a:r>
            <a:r>
              <a:rPr lang="en-US" altLang="ko-KR" dirty="0"/>
              <a:t>.</a:t>
            </a:r>
          </a:p>
          <a:p>
            <a:endParaRPr lang="en-US" altLang="ko-KR" dirty="0"/>
          </a:p>
          <a:p>
            <a:r>
              <a:rPr lang="ko-KR" altLang="en-US" dirty="0"/>
              <a:t>그 결과 두 </a:t>
            </a:r>
            <a:r>
              <a:rPr lang="en-US" altLang="ko-KR" dirty="0"/>
              <a:t>agent</a:t>
            </a:r>
            <a:r>
              <a:rPr lang="ko-KR" altLang="en-US" dirty="0"/>
              <a:t>는 전혀 협력하지 않는 이기적인 방향으로 </a:t>
            </a:r>
            <a:r>
              <a:rPr lang="ko-KR" altLang="en-US" dirty="0" err="1"/>
              <a:t>합습된</a:t>
            </a:r>
            <a:r>
              <a:rPr lang="ko-KR" altLang="en-US" dirty="0"/>
              <a:t> 것을 확인할 수 있습니다</a:t>
            </a:r>
            <a:r>
              <a:rPr lang="en-US" altLang="ko-KR" dirty="0"/>
              <a:t>.</a:t>
            </a:r>
          </a:p>
          <a:p>
            <a:endParaRPr lang="en-US" altLang="ko-KR" dirty="0"/>
          </a:p>
          <a:p>
            <a:r>
              <a:rPr lang="en-US" altLang="ko-KR" dirty="0"/>
              <a:t>Exchange rate</a:t>
            </a:r>
            <a:r>
              <a:rPr lang="ko-KR" altLang="en-US" dirty="0"/>
              <a:t>이 전부 </a:t>
            </a:r>
            <a:r>
              <a:rPr lang="ko-KR" altLang="en-US" dirty="0" err="1"/>
              <a:t>음수값</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14</a:t>
            </a:fld>
            <a:endParaRPr lang="ko-KR" altLang="en-US"/>
          </a:p>
        </p:txBody>
      </p:sp>
    </p:spTree>
    <p:extLst>
      <p:ext uri="{BB962C8B-B14F-4D97-AF65-F5344CB8AC3E}">
        <p14:creationId xmlns:p14="http://schemas.microsoft.com/office/powerpoint/2010/main" val="1375492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이제 마지막 메인 상황입니다</a:t>
            </a:r>
            <a:r>
              <a:rPr lang="en-US" altLang="ko-KR" dirty="0"/>
              <a:t>. </a:t>
            </a:r>
            <a:r>
              <a:rPr lang="ko-KR" altLang="en-US" dirty="0"/>
              <a:t>여기서는 실제 </a:t>
            </a:r>
            <a:r>
              <a:rPr lang="en-US" altLang="ko-KR" dirty="0"/>
              <a:t>E.coli</a:t>
            </a:r>
            <a:r>
              <a:rPr lang="ko-KR" altLang="en-US" dirty="0"/>
              <a:t>라는 미생물의 </a:t>
            </a:r>
            <a:r>
              <a:rPr lang="en-US" altLang="ko-KR" sz="1200" b="0" i="0" kern="1200" dirty="0" err="1">
                <a:solidFill>
                  <a:schemeClr val="tx1"/>
                </a:solidFill>
                <a:effectLst/>
                <a:latin typeface="+mn-lt"/>
                <a:ea typeface="+mn-ea"/>
                <a:cs typeface="+mn-cs"/>
              </a:rPr>
              <a:t>GEnome</a:t>
            </a:r>
            <a:r>
              <a:rPr lang="en-US" altLang="ko-KR" sz="1200" b="0" i="0" kern="1200" dirty="0">
                <a:solidFill>
                  <a:schemeClr val="tx1"/>
                </a:solidFill>
                <a:effectLst/>
                <a:latin typeface="+mn-lt"/>
                <a:ea typeface="+mn-ea"/>
                <a:cs typeface="+mn-cs"/>
              </a:rPr>
              <a:t>-scale metabolic Models</a:t>
            </a:r>
            <a:r>
              <a:rPr lang="ko-KR" altLang="en-US" sz="1200" b="0" i="0" kern="1200" dirty="0">
                <a:solidFill>
                  <a:schemeClr val="tx1"/>
                </a:solidFill>
                <a:effectLst/>
                <a:latin typeface="+mn-lt"/>
                <a:ea typeface="+mn-ea"/>
                <a:cs typeface="+mn-cs"/>
              </a:rPr>
              <a:t>을</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이용하여 </a:t>
            </a:r>
            <a:r>
              <a:rPr lang="ko-KR" altLang="en-US" sz="1200" b="0" i="0" kern="1200" dirty="0" err="1">
                <a:solidFill>
                  <a:schemeClr val="tx1"/>
                </a:solidFill>
                <a:effectLst/>
                <a:latin typeface="+mn-lt"/>
                <a:ea typeface="+mn-ea"/>
                <a:cs typeface="+mn-cs"/>
              </a:rPr>
              <a:t>시물레이션</a:t>
            </a:r>
            <a:r>
              <a:rPr lang="ko-KR" altLang="en-US" sz="1200" b="0" i="0" kern="1200" dirty="0">
                <a:solidFill>
                  <a:schemeClr val="tx1"/>
                </a:solidFill>
                <a:effectLst/>
                <a:latin typeface="+mn-lt"/>
                <a:ea typeface="+mn-ea"/>
                <a:cs typeface="+mn-cs"/>
              </a:rPr>
              <a:t> 하는 내용입니다</a:t>
            </a:r>
            <a:r>
              <a:rPr lang="en-US" altLang="ko-KR" sz="1200" b="0" i="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r>
              <a:rPr lang="ko-KR" altLang="en-US" sz="1200" b="0" i="0" kern="1200" dirty="0">
                <a:solidFill>
                  <a:schemeClr val="tx1"/>
                </a:solidFill>
                <a:effectLst/>
                <a:latin typeface="+mn-lt"/>
                <a:ea typeface="+mn-ea"/>
                <a:cs typeface="+mn-cs"/>
              </a:rPr>
              <a:t>앞에서 이야기한 </a:t>
            </a:r>
            <a:r>
              <a:rPr lang="en-US" altLang="ko-KR" sz="1200" b="0" i="0" kern="1200" dirty="0">
                <a:solidFill>
                  <a:schemeClr val="tx1"/>
                </a:solidFill>
                <a:effectLst/>
                <a:latin typeface="+mn-lt"/>
                <a:ea typeface="+mn-ea"/>
                <a:cs typeface="+mn-cs"/>
              </a:rPr>
              <a:t>A, B</a:t>
            </a:r>
            <a:r>
              <a:rPr lang="ko-KR" altLang="en-US" sz="1200" b="0" i="0" kern="1200" dirty="0">
                <a:solidFill>
                  <a:schemeClr val="tx1"/>
                </a:solidFill>
                <a:effectLst/>
                <a:latin typeface="+mn-lt"/>
                <a:ea typeface="+mn-ea"/>
                <a:cs typeface="+mn-cs"/>
              </a:rPr>
              <a:t>와 같은 물질로써 여기서는 </a:t>
            </a:r>
            <a:r>
              <a:rPr lang="en-US" altLang="ko-KR" sz="1200" b="0" i="0" kern="1200" dirty="0" err="1">
                <a:solidFill>
                  <a:schemeClr val="tx1"/>
                </a:solidFill>
                <a:effectLst/>
                <a:latin typeface="+mn-lt"/>
                <a:ea typeface="+mn-ea"/>
                <a:cs typeface="+mn-cs"/>
              </a:rPr>
              <a:t>tyrA</a:t>
            </a:r>
            <a:r>
              <a:rPr lang="ko-KR" altLang="en-US" sz="1200" b="0" i="0" kern="1200" dirty="0">
                <a:solidFill>
                  <a:schemeClr val="tx1"/>
                </a:solidFill>
                <a:effectLst/>
                <a:latin typeface="+mn-lt"/>
                <a:ea typeface="+mn-ea"/>
                <a:cs typeface="+mn-cs"/>
              </a:rPr>
              <a:t>와 </a:t>
            </a:r>
            <a:r>
              <a:rPr lang="en-US" altLang="ko-KR" sz="1200" b="0" i="0" kern="1200" dirty="0" err="1">
                <a:solidFill>
                  <a:schemeClr val="tx1"/>
                </a:solidFill>
                <a:effectLst/>
                <a:latin typeface="+mn-lt"/>
                <a:ea typeface="+mn-ea"/>
                <a:cs typeface="+mn-cs"/>
              </a:rPr>
              <a:t>pheA</a:t>
            </a:r>
            <a:r>
              <a:rPr lang="ko-KR" altLang="en-US" sz="1200" b="0" i="0" kern="1200" dirty="0">
                <a:solidFill>
                  <a:schemeClr val="tx1"/>
                </a:solidFill>
                <a:effectLst/>
                <a:latin typeface="+mn-lt"/>
                <a:ea typeface="+mn-ea"/>
                <a:cs typeface="+mn-cs"/>
              </a:rPr>
              <a:t>를 생산하지 못하는 경우를 만들어 서로에게 제공받아야 하는 상황을 만들었습니다</a:t>
            </a:r>
            <a:r>
              <a:rPr lang="en-US" altLang="ko-KR" sz="1200" b="0" i="0" kern="1200" dirty="0">
                <a:solidFill>
                  <a:schemeClr val="tx1"/>
                </a:solidFill>
                <a:effectLst/>
                <a:latin typeface="+mn-lt"/>
                <a:ea typeface="+mn-ea"/>
                <a:cs typeface="+mn-cs"/>
              </a:rPr>
              <a:t>.</a:t>
            </a:r>
            <a:endParaRPr lang="en-US" altLang="ko-KR" dirty="0"/>
          </a:p>
          <a:p>
            <a:endParaRPr lang="en-US" altLang="ko-KR" dirty="0"/>
          </a:p>
          <a:p>
            <a:r>
              <a:rPr lang="ko-KR" altLang="en-US" dirty="0"/>
              <a:t>이 </a:t>
            </a:r>
            <a:r>
              <a:rPr lang="ko-KR" altLang="en-US" dirty="0" err="1"/>
              <a:t>시물레이션을</a:t>
            </a:r>
            <a:r>
              <a:rPr lang="ko-KR" altLang="en-US" dirty="0"/>
              <a:t> 위해서 먼저 </a:t>
            </a:r>
            <a:r>
              <a:rPr lang="en-US" altLang="ko-KR" dirty="0"/>
              <a:t>GEM </a:t>
            </a:r>
            <a:r>
              <a:rPr lang="ko-KR" altLang="en-US" dirty="0"/>
              <a:t>정보가 들어간 </a:t>
            </a:r>
            <a:r>
              <a:rPr lang="en-US" altLang="ko-KR" dirty="0"/>
              <a:t>iJO1366.xml </a:t>
            </a:r>
            <a:r>
              <a:rPr lang="ko-KR" altLang="en-US" dirty="0"/>
              <a:t>파일로부터 기본 대사 네트워크 모델을 </a:t>
            </a:r>
            <a:r>
              <a:rPr lang="ko-KR" altLang="en-US" dirty="0" err="1"/>
              <a:t>로딩하고</a:t>
            </a:r>
            <a:r>
              <a:rPr lang="en-US" altLang="ko-KR" dirty="0"/>
              <a:t>, </a:t>
            </a:r>
            <a:r>
              <a:rPr lang="ko-KR" altLang="en-US" dirty="0"/>
              <a:t>이를 복사하여 </a:t>
            </a:r>
            <a:r>
              <a:rPr lang="en-US" altLang="ko-KR" dirty="0" err="1"/>
              <a:t>test_model</a:t>
            </a:r>
            <a:r>
              <a:rPr lang="ko-KR" altLang="en-US" dirty="0"/>
              <a:t>에 저장합니다</a:t>
            </a:r>
            <a:r>
              <a:rPr lang="en-US" altLang="ko-KR" dirty="0"/>
              <a:t>.</a:t>
            </a:r>
          </a:p>
          <a:p>
            <a:endParaRPr lang="en-US" altLang="ko-KR" dirty="0"/>
          </a:p>
          <a:p>
            <a:r>
              <a:rPr lang="ko-KR" altLang="en-US" dirty="0"/>
              <a:t>여기서는 </a:t>
            </a:r>
            <a:r>
              <a:rPr lang="en-US" altLang="ko-KR" dirty="0"/>
              <a:t>tyrosine</a:t>
            </a:r>
            <a:r>
              <a:rPr lang="ko-KR" altLang="en-US" dirty="0"/>
              <a:t>과 </a:t>
            </a:r>
            <a:r>
              <a:rPr lang="en-US" altLang="ko-KR" dirty="0"/>
              <a:t>phenylalanine</a:t>
            </a:r>
            <a:r>
              <a:rPr lang="ko-KR" altLang="en-US" dirty="0"/>
              <a:t>을 담당하는 유전자 돌연변이와 그에 해당하는 교환 반응을 정의합니다</a:t>
            </a:r>
            <a:r>
              <a:rPr lang="en-US" altLang="ko-KR" dirty="0"/>
              <a:t>.</a:t>
            </a:r>
          </a:p>
          <a:p>
            <a:endParaRPr lang="en-US" altLang="ko-KR" dirty="0"/>
          </a:p>
          <a:p>
            <a:r>
              <a:rPr lang="ko-KR" altLang="en-US" dirty="0"/>
              <a:t>교환 반응과 관련된 대사물의 </a:t>
            </a:r>
            <a:r>
              <a:rPr lang="en-US" altLang="ko-KR" dirty="0"/>
              <a:t>ID</a:t>
            </a:r>
            <a:r>
              <a:rPr lang="ko-KR" altLang="en-US" dirty="0"/>
              <a:t>를 저장하고</a:t>
            </a:r>
            <a:r>
              <a:rPr lang="en-US" altLang="ko-KR" dirty="0"/>
              <a:t>, </a:t>
            </a:r>
            <a:r>
              <a:rPr lang="ko-KR" altLang="en-US" dirty="0"/>
              <a:t>유전자 이름을 사용해 유전자 </a:t>
            </a:r>
            <a:r>
              <a:rPr lang="en-US" altLang="ko-KR" dirty="0"/>
              <a:t>ID</a:t>
            </a:r>
            <a:r>
              <a:rPr lang="ko-KR" altLang="en-US" dirty="0"/>
              <a:t>를 매핑합니다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15</a:t>
            </a:fld>
            <a:endParaRPr lang="ko-KR" altLang="en-US"/>
          </a:p>
        </p:txBody>
      </p:sp>
    </p:spTree>
    <p:extLst>
      <p:ext uri="{BB962C8B-B14F-4D97-AF65-F5344CB8AC3E}">
        <p14:creationId xmlns:p14="http://schemas.microsoft.com/office/powerpoint/2010/main" val="3465735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초기 조건</a:t>
            </a:r>
            <a:r>
              <a:rPr lang="en-US" altLang="ko-KR" dirty="0"/>
              <a:t>(initial conditions)</a:t>
            </a:r>
            <a:r>
              <a:rPr lang="ko-KR" altLang="en-US" dirty="0"/>
              <a:t>으로 </a:t>
            </a:r>
            <a:r>
              <a:rPr lang="ko-KR" altLang="en-US" dirty="0" err="1"/>
              <a:t>대사물</a:t>
            </a:r>
            <a:r>
              <a:rPr lang="ko-KR" altLang="en-US" dirty="0"/>
              <a:t> 농도를 설정합니다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다음으로 </a:t>
            </a:r>
            <a:r>
              <a:rPr lang="en-US" altLang="ko-KR" dirty="0"/>
              <a:t>model</a:t>
            </a:r>
            <a:r>
              <a:rPr lang="ko-KR" altLang="en-US" dirty="0"/>
              <a:t>을 정의하는데</a:t>
            </a:r>
            <a:r>
              <a:rPr lang="en-US" altLang="ko-KR" dirty="0"/>
              <a:t>, PPND</a:t>
            </a:r>
            <a:r>
              <a:rPr lang="ko-KR" altLang="en-US" dirty="0"/>
              <a:t>와 </a:t>
            </a:r>
            <a:r>
              <a:rPr lang="en-US" altLang="ko-KR" dirty="0"/>
              <a:t>PPNDH</a:t>
            </a:r>
            <a:r>
              <a:rPr lang="ko-KR" altLang="en-US" dirty="0"/>
              <a:t>라는 특정 반응을 제거하여 </a:t>
            </a:r>
            <a:r>
              <a:rPr lang="en-US" altLang="ko-KR" dirty="0" err="1"/>
              <a:t>tyrA</a:t>
            </a:r>
            <a:r>
              <a:rPr lang="ko-KR" altLang="en-US" dirty="0"/>
              <a:t>와 </a:t>
            </a:r>
            <a:r>
              <a:rPr lang="en-US" altLang="ko-KR" dirty="0" err="1"/>
              <a:t>pheA</a:t>
            </a:r>
            <a:r>
              <a:rPr lang="ko-KR" altLang="en-US" dirty="0"/>
              <a:t>를 생산하지 못하는 </a:t>
            </a:r>
            <a:r>
              <a:rPr lang="en-US" altLang="ko-KR" dirty="0"/>
              <a:t>model</a:t>
            </a:r>
            <a:r>
              <a:rPr lang="ko-KR" altLang="en-US" dirty="0"/>
              <a:t>을 제작합니다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또한 이후에 생장이 가능한지 여부를 판단하여</a:t>
            </a:r>
            <a:r>
              <a:rPr lang="en-US" altLang="ko-KR" dirty="0"/>
              <a:t>, </a:t>
            </a:r>
            <a:r>
              <a:rPr lang="ko-KR" altLang="en-US" dirty="0"/>
              <a:t>해당 </a:t>
            </a:r>
            <a:r>
              <a:rPr lang="en-US" altLang="ko-KR" dirty="0"/>
              <a:t>reaction</a:t>
            </a:r>
            <a:r>
              <a:rPr lang="ko-KR" altLang="en-US" dirty="0"/>
              <a:t>이 정상적으로 제거되었는지 확인합니다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16</a:t>
            </a:fld>
            <a:endParaRPr lang="ko-KR" altLang="en-US"/>
          </a:p>
        </p:txBody>
      </p:sp>
    </p:spTree>
    <p:extLst>
      <p:ext uri="{BB962C8B-B14F-4D97-AF65-F5344CB8AC3E}">
        <p14:creationId xmlns:p14="http://schemas.microsoft.com/office/powerpoint/2010/main" val="757876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두 에이전트</a:t>
            </a:r>
            <a:r>
              <a:rPr lang="en-US" altLang="ko-KR" dirty="0"/>
              <a:t>(agent1, agent2)</a:t>
            </a:r>
            <a:r>
              <a:rPr lang="ko-KR" altLang="en-US" dirty="0"/>
              <a:t>를 생성하고 강화 학습을 위한 네트워크와 </a:t>
            </a:r>
            <a:r>
              <a:rPr lang="ko-KR" altLang="en-US" dirty="0" err="1"/>
              <a:t>옵티마이저를</a:t>
            </a:r>
            <a:r>
              <a:rPr lang="ko-KR" altLang="en-US" dirty="0"/>
              <a:t> 설정합니다</a:t>
            </a:r>
            <a:r>
              <a:rPr lang="en-US" altLang="ko-KR" dirty="0"/>
              <a:t>. </a:t>
            </a:r>
            <a:r>
              <a:rPr lang="ko-KR" altLang="en-US" dirty="0"/>
              <a:t>각 에이전트는 서로 다른 돌연변이 모델을 기반으로 합니다</a:t>
            </a:r>
            <a:r>
              <a:rPr lang="en-US" altLang="ko-KR" dirty="0"/>
              <a:t>.</a:t>
            </a:r>
          </a:p>
          <a:p>
            <a:endParaRPr lang="en-US" altLang="ko-KR" dirty="0"/>
          </a:p>
          <a:p>
            <a:r>
              <a:rPr lang="en-US" altLang="ko-KR" dirty="0"/>
              <a:t>name: "agent1"</a:t>
            </a:r>
          </a:p>
          <a:p>
            <a:r>
              <a:rPr lang="ko-KR" altLang="en-US" dirty="0"/>
              <a:t>에이전트의 이름입니다</a:t>
            </a:r>
            <a:r>
              <a:rPr lang="en-US" altLang="ko-KR" dirty="0"/>
              <a:t>. </a:t>
            </a:r>
            <a:r>
              <a:rPr lang="ko-KR" altLang="en-US" dirty="0"/>
              <a:t>다른 에이전트와 구분하기 위해 사용됩니다</a:t>
            </a:r>
            <a:r>
              <a:rPr lang="en-US" altLang="ko-KR" dirty="0"/>
              <a:t>.</a:t>
            </a:r>
          </a:p>
          <a:p>
            <a:r>
              <a:rPr lang="en-US" altLang="ko-KR" dirty="0"/>
              <a:t>model: model1</a:t>
            </a:r>
          </a:p>
          <a:p>
            <a:r>
              <a:rPr lang="ko-KR" altLang="en-US" dirty="0"/>
              <a:t>에이전트가 사용할 대사 모델입니다</a:t>
            </a:r>
            <a:r>
              <a:rPr lang="en-US" altLang="ko-KR" dirty="0"/>
              <a:t>. </a:t>
            </a:r>
            <a:r>
              <a:rPr lang="ko-KR" altLang="en-US" dirty="0"/>
              <a:t>여기서는 </a:t>
            </a:r>
            <a:r>
              <a:rPr lang="en-US" altLang="ko-KR" dirty="0" err="1"/>
              <a:t>tyrA</a:t>
            </a:r>
            <a:r>
              <a:rPr lang="en-US" altLang="ko-KR" dirty="0"/>
              <a:t> </a:t>
            </a:r>
            <a:r>
              <a:rPr lang="ko-KR" altLang="en-US" dirty="0"/>
              <a:t>유전자 결손을 가진 모델입니다</a:t>
            </a:r>
            <a:r>
              <a:rPr lang="en-US" altLang="ko-KR" dirty="0"/>
              <a:t>.</a:t>
            </a:r>
          </a:p>
          <a:p>
            <a:r>
              <a:rPr lang="en-US" altLang="ko-KR" dirty="0" err="1"/>
              <a:t>actor_network</a:t>
            </a:r>
            <a:r>
              <a:rPr lang="en-US" altLang="ko-KR" dirty="0"/>
              <a:t>: </a:t>
            </a:r>
            <a:r>
              <a:rPr lang="en-US" altLang="ko-KR" dirty="0" err="1"/>
              <a:t>tk.NN</a:t>
            </a:r>
            <a:endParaRPr lang="en-US" altLang="ko-KR" dirty="0"/>
          </a:p>
          <a:p>
            <a:r>
              <a:rPr lang="ko-KR" altLang="en-US" dirty="0"/>
              <a:t>에이전트가 사용할 </a:t>
            </a:r>
            <a:r>
              <a:rPr lang="ko-KR" altLang="en-US" dirty="0" err="1"/>
              <a:t>액터</a:t>
            </a:r>
            <a:r>
              <a:rPr lang="ko-KR" altLang="en-US" dirty="0"/>
              <a:t> 네트워크입니다</a:t>
            </a:r>
            <a:r>
              <a:rPr lang="en-US" altLang="ko-KR" dirty="0"/>
              <a:t>. </a:t>
            </a:r>
            <a:r>
              <a:rPr lang="ko-KR" altLang="en-US" dirty="0"/>
              <a:t>이 네트워크는 상태를 </a:t>
            </a:r>
            <a:r>
              <a:rPr lang="ko-KR" altLang="en-US" dirty="0" err="1"/>
              <a:t>입력받아</a:t>
            </a:r>
            <a:r>
              <a:rPr lang="ko-KR" altLang="en-US" dirty="0"/>
              <a:t> 적절한 행동</a:t>
            </a:r>
            <a:r>
              <a:rPr lang="en-US" altLang="ko-KR" dirty="0"/>
              <a:t>(</a:t>
            </a:r>
            <a:r>
              <a:rPr lang="ko-KR" altLang="en-US" dirty="0"/>
              <a:t>액션</a:t>
            </a:r>
            <a:r>
              <a:rPr lang="en-US" altLang="ko-KR" dirty="0"/>
              <a:t>)</a:t>
            </a:r>
            <a:r>
              <a:rPr lang="ko-KR" altLang="en-US" dirty="0"/>
              <a:t>을 출력합니다</a:t>
            </a:r>
            <a:r>
              <a:rPr lang="en-US" altLang="ko-KR" dirty="0"/>
              <a:t>.</a:t>
            </a:r>
          </a:p>
          <a:p>
            <a:r>
              <a:rPr lang="en-US" altLang="ko-KR" dirty="0" err="1"/>
              <a:t>critic_network</a:t>
            </a:r>
            <a:r>
              <a:rPr lang="en-US" altLang="ko-KR" dirty="0"/>
              <a:t>: </a:t>
            </a:r>
            <a:r>
              <a:rPr lang="en-US" altLang="ko-KR" dirty="0" err="1"/>
              <a:t>tk.NN</a:t>
            </a:r>
            <a:endParaRPr lang="en-US" altLang="ko-KR" dirty="0"/>
          </a:p>
          <a:p>
            <a:r>
              <a:rPr lang="ko-KR" altLang="en-US" dirty="0"/>
              <a:t>에이전트가 사용할 </a:t>
            </a:r>
            <a:r>
              <a:rPr lang="ko-KR" altLang="en-US" dirty="0" err="1"/>
              <a:t>크리틱</a:t>
            </a:r>
            <a:r>
              <a:rPr lang="ko-KR" altLang="en-US" dirty="0"/>
              <a:t> 네트워크입니다</a:t>
            </a:r>
            <a:r>
              <a:rPr lang="en-US" altLang="ko-KR" dirty="0"/>
              <a:t>. </a:t>
            </a:r>
            <a:r>
              <a:rPr lang="ko-KR" altLang="en-US" dirty="0"/>
              <a:t>이 네트워크는 상태를 </a:t>
            </a:r>
            <a:r>
              <a:rPr lang="ko-KR" altLang="en-US" dirty="0" err="1"/>
              <a:t>입력받아</a:t>
            </a:r>
            <a:r>
              <a:rPr lang="ko-KR" altLang="en-US" dirty="0"/>
              <a:t> 해당 상태의 가치를 출력합니다</a:t>
            </a:r>
            <a:r>
              <a:rPr lang="en-US" altLang="ko-KR" dirty="0"/>
              <a:t>.</a:t>
            </a:r>
          </a:p>
          <a:p>
            <a:r>
              <a:rPr lang="en-US" altLang="ko-KR" dirty="0"/>
              <a:t>clip: 0.1</a:t>
            </a:r>
          </a:p>
          <a:p>
            <a:r>
              <a:rPr lang="en-US" altLang="ko-KR" dirty="0"/>
              <a:t>PPO </a:t>
            </a:r>
            <a:r>
              <a:rPr lang="ko-KR" altLang="en-US" dirty="0"/>
              <a:t>알고리즘에서 사용하는 </a:t>
            </a:r>
            <a:r>
              <a:rPr lang="ko-KR" altLang="en-US" dirty="0" err="1"/>
              <a:t>클리핑</a:t>
            </a:r>
            <a:r>
              <a:rPr lang="ko-KR" altLang="en-US" dirty="0"/>
              <a:t> 파라미터입니다</a:t>
            </a:r>
            <a:r>
              <a:rPr lang="en-US" altLang="ko-KR" dirty="0"/>
              <a:t>. </a:t>
            </a:r>
            <a:r>
              <a:rPr lang="ko-KR" altLang="en-US" dirty="0"/>
              <a:t>이 파라미터는 정책 업데이트 시 너무 큰 업데이트를 방지하여 학습의 안정성을 보장합니다</a:t>
            </a:r>
            <a:r>
              <a:rPr lang="en-US" altLang="ko-KR" dirty="0"/>
              <a:t>.</a:t>
            </a:r>
          </a:p>
          <a:p>
            <a:r>
              <a:rPr lang="en-US" altLang="ko-KR" dirty="0" err="1"/>
              <a:t>lr_actor</a:t>
            </a:r>
            <a:r>
              <a:rPr lang="en-US" altLang="ko-KR" dirty="0"/>
              <a:t>: 0.0001</a:t>
            </a:r>
          </a:p>
          <a:p>
            <a:r>
              <a:rPr lang="ko-KR" altLang="en-US" dirty="0" err="1"/>
              <a:t>액터</a:t>
            </a:r>
            <a:r>
              <a:rPr lang="ko-KR" altLang="en-US" dirty="0"/>
              <a:t> 네트워크의 </a:t>
            </a:r>
            <a:r>
              <a:rPr lang="ko-KR" altLang="en-US" dirty="0" err="1"/>
              <a:t>학습률입니다</a:t>
            </a:r>
            <a:r>
              <a:rPr lang="en-US" altLang="ko-KR" dirty="0"/>
              <a:t>. </a:t>
            </a:r>
            <a:r>
              <a:rPr lang="ko-KR" altLang="en-US" dirty="0"/>
              <a:t>이 값은 네트워크 가중치를 업데이트할 때 사용되는 </a:t>
            </a:r>
            <a:r>
              <a:rPr lang="ko-KR" altLang="en-US" dirty="0" err="1"/>
              <a:t>학습률을</a:t>
            </a:r>
            <a:r>
              <a:rPr lang="ko-KR" altLang="en-US" dirty="0"/>
              <a:t> 의미합니다</a:t>
            </a:r>
            <a:r>
              <a:rPr lang="en-US" altLang="ko-KR" dirty="0"/>
              <a:t>.</a:t>
            </a:r>
          </a:p>
          <a:p>
            <a:r>
              <a:rPr lang="en-US" altLang="ko-KR" dirty="0" err="1"/>
              <a:t>lr_critic</a:t>
            </a:r>
            <a:r>
              <a:rPr lang="en-US" altLang="ko-KR" dirty="0"/>
              <a:t>: 0.001</a:t>
            </a:r>
          </a:p>
          <a:p>
            <a:r>
              <a:rPr lang="ko-KR" altLang="en-US" dirty="0" err="1"/>
              <a:t>크리틱</a:t>
            </a:r>
            <a:r>
              <a:rPr lang="ko-KR" altLang="en-US" dirty="0"/>
              <a:t> 네트워크의 </a:t>
            </a:r>
            <a:r>
              <a:rPr lang="ko-KR" altLang="en-US" dirty="0" err="1"/>
              <a:t>학습률입니다</a:t>
            </a:r>
            <a:r>
              <a:rPr lang="en-US" altLang="ko-KR" dirty="0"/>
              <a:t>. </a:t>
            </a:r>
            <a:r>
              <a:rPr lang="ko-KR" altLang="en-US" dirty="0" err="1"/>
              <a:t>액터</a:t>
            </a:r>
            <a:r>
              <a:rPr lang="ko-KR" altLang="en-US" dirty="0"/>
              <a:t> 네트워크보다 조금 더 높은 값을 가지며</a:t>
            </a:r>
            <a:r>
              <a:rPr lang="en-US" altLang="ko-KR" dirty="0"/>
              <a:t>, </a:t>
            </a:r>
            <a:r>
              <a:rPr lang="ko-KR" altLang="en-US" dirty="0"/>
              <a:t>가치 함수의 정확한 추정을 </a:t>
            </a:r>
            <a:r>
              <a:rPr lang="ko-KR" altLang="en-US" dirty="0" err="1"/>
              <a:t>돕습니다</a:t>
            </a:r>
            <a:r>
              <a:rPr lang="en-US" altLang="ko-KR" dirty="0"/>
              <a:t>.</a:t>
            </a:r>
          </a:p>
          <a:p>
            <a:r>
              <a:rPr lang="en-US" altLang="ko-KR" dirty="0" err="1"/>
              <a:t>actor_var</a:t>
            </a:r>
            <a:r>
              <a:rPr lang="en-US" altLang="ko-KR" dirty="0"/>
              <a:t>: 0.05</a:t>
            </a:r>
          </a:p>
          <a:p>
            <a:r>
              <a:rPr lang="ko-KR" altLang="en-US" dirty="0" err="1"/>
              <a:t>액터</a:t>
            </a:r>
            <a:r>
              <a:rPr lang="ko-KR" altLang="en-US" dirty="0"/>
              <a:t> 네트워크의 행동 선택 시 탐색을 위한 분산 값입니다</a:t>
            </a:r>
            <a:r>
              <a:rPr lang="en-US" altLang="ko-KR" dirty="0"/>
              <a:t>. </a:t>
            </a:r>
            <a:r>
              <a:rPr lang="ko-KR" altLang="en-US" dirty="0"/>
              <a:t>이 값은 행동의 랜덤성을 추가하여 탐색을 </a:t>
            </a:r>
            <a:r>
              <a:rPr lang="ko-KR" altLang="en-US" dirty="0" err="1"/>
              <a:t>돕습니다</a:t>
            </a:r>
            <a:r>
              <a:rPr lang="en-US" altLang="ko-KR" dirty="0"/>
              <a:t>.</a:t>
            </a:r>
          </a:p>
          <a:p>
            <a:r>
              <a:rPr lang="en-US" altLang="ko-KR" dirty="0" err="1"/>
              <a:t>grad_updates</a:t>
            </a:r>
            <a:r>
              <a:rPr lang="en-US" altLang="ko-KR" dirty="0"/>
              <a:t>: 10</a:t>
            </a:r>
          </a:p>
          <a:p>
            <a:r>
              <a:rPr lang="ko-KR" altLang="en-US" dirty="0"/>
              <a:t>한 번의 에피소드에서 몇 번의 경사 </a:t>
            </a:r>
            <a:r>
              <a:rPr lang="ko-KR" altLang="en-US" dirty="0" err="1"/>
              <a:t>하강법</a:t>
            </a:r>
            <a:r>
              <a:rPr lang="ko-KR" altLang="en-US" dirty="0"/>
              <a:t> 업데이트를 할 것인지 나타내는 값입니다</a:t>
            </a:r>
            <a:r>
              <a:rPr lang="en-US" altLang="ko-KR" dirty="0"/>
              <a:t>. </a:t>
            </a:r>
            <a:r>
              <a:rPr lang="ko-KR" altLang="en-US" dirty="0"/>
              <a:t>이는 에이전트의 학습 속도와 관련이 있습니다</a:t>
            </a:r>
            <a:r>
              <a:rPr lang="en-US" altLang="ko-KR" dirty="0"/>
              <a:t>.</a:t>
            </a:r>
          </a:p>
          <a:p>
            <a:r>
              <a:rPr lang="en-US" altLang="ko-KR" dirty="0" err="1"/>
              <a:t>optimizer_actor</a:t>
            </a:r>
            <a:r>
              <a:rPr lang="en-US" altLang="ko-KR" dirty="0"/>
              <a:t>: </a:t>
            </a:r>
            <a:r>
              <a:rPr lang="en-US" altLang="ko-KR" dirty="0" err="1"/>
              <a:t>torch.optim.Adam</a:t>
            </a:r>
            <a:endParaRPr lang="en-US" altLang="ko-KR" dirty="0"/>
          </a:p>
          <a:p>
            <a:r>
              <a:rPr lang="ko-KR" altLang="en-US" dirty="0" err="1"/>
              <a:t>액터</a:t>
            </a:r>
            <a:r>
              <a:rPr lang="ko-KR" altLang="en-US" dirty="0"/>
              <a:t> 네트워크의 </a:t>
            </a:r>
            <a:r>
              <a:rPr lang="ko-KR" altLang="en-US" dirty="0" err="1"/>
              <a:t>옵티마이저입니다</a:t>
            </a:r>
            <a:r>
              <a:rPr lang="en-US" altLang="ko-KR" dirty="0"/>
              <a:t>. Adam </a:t>
            </a:r>
            <a:r>
              <a:rPr lang="ko-KR" altLang="en-US" dirty="0" err="1"/>
              <a:t>옵티마이저는</a:t>
            </a:r>
            <a:r>
              <a:rPr lang="ko-KR" altLang="en-US" dirty="0"/>
              <a:t> 경사 하강법을 최적화하는데 사용되는 알고리즘 중 하나입니다</a:t>
            </a:r>
            <a:r>
              <a:rPr lang="en-US" altLang="ko-KR" dirty="0"/>
              <a:t>.</a:t>
            </a:r>
          </a:p>
          <a:p>
            <a:r>
              <a:rPr lang="en-US" altLang="ko-KR" dirty="0" err="1"/>
              <a:t>optimizer_critic</a:t>
            </a:r>
            <a:r>
              <a:rPr lang="en-US" altLang="ko-KR" dirty="0"/>
              <a:t>: </a:t>
            </a:r>
            <a:r>
              <a:rPr lang="en-US" altLang="ko-KR" dirty="0" err="1"/>
              <a:t>torch.optim.Adam</a:t>
            </a:r>
            <a:endParaRPr lang="en-US" altLang="ko-KR" dirty="0"/>
          </a:p>
          <a:p>
            <a:r>
              <a:rPr lang="ko-KR" altLang="en-US" dirty="0" err="1"/>
              <a:t>크리틱</a:t>
            </a:r>
            <a:r>
              <a:rPr lang="ko-KR" altLang="en-US" dirty="0"/>
              <a:t> 네트워크의 </a:t>
            </a:r>
            <a:r>
              <a:rPr lang="ko-KR" altLang="en-US" dirty="0" err="1"/>
              <a:t>옵티마이저입니다</a:t>
            </a:r>
            <a:r>
              <a:rPr lang="en-US" altLang="ko-KR" dirty="0"/>
              <a:t>. </a:t>
            </a:r>
            <a:r>
              <a:rPr lang="ko-KR" altLang="en-US" dirty="0"/>
              <a:t>마찬가지로 </a:t>
            </a:r>
            <a:r>
              <a:rPr lang="en-US" altLang="ko-KR" dirty="0"/>
              <a:t>Adam </a:t>
            </a:r>
            <a:r>
              <a:rPr lang="ko-KR" altLang="en-US" dirty="0" err="1"/>
              <a:t>옵티마이저를</a:t>
            </a:r>
            <a:r>
              <a:rPr lang="ko-KR" altLang="en-US" dirty="0"/>
              <a:t> 사용합니다</a:t>
            </a:r>
            <a:r>
              <a:rPr lang="en-US" altLang="ko-KR" dirty="0"/>
              <a:t>.</a:t>
            </a:r>
          </a:p>
          <a:p>
            <a:r>
              <a:rPr lang="en-US" altLang="ko-KR" dirty="0"/>
              <a:t>observables: ["agent1", "agent2", "</a:t>
            </a:r>
            <a:r>
              <a:rPr lang="en-US" altLang="ko-KR" dirty="0" err="1"/>
              <a:t>glc</a:t>
            </a:r>
            <a:r>
              <a:rPr lang="en-US" altLang="ko-KR" dirty="0"/>
              <a:t>__</a:t>
            </a:r>
            <a:r>
              <a:rPr lang="en-US" altLang="ko-KR" dirty="0" err="1"/>
              <a:t>D_e</a:t>
            </a:r>
            <a:r>
              <a:rPr lang="en-US" altLang="ko-KR" dirty="0"/>
              <a:t>", *[</a:t>
            </a:r>
            <a:r>
              <a:rPr lang="en-US" altLang="ko-KR" dirty="0" err="1"/>
              <a:t>i.replace</a:t>
            </a:r>
            <a:r>
              <a:rPr lang="en-US" altLang="ko-KR" dirty="0"/>
              <a:t>("EX_", "") for </a:t>
            </a:r>
            <a:r>
              <a:rPr lang="en-US" altLang="ko-KR" dirty="0" err="1"/>
              <a:t>i</a:t>
            </a:r>
            <a:r>
              <a:rPr lang="en-US" altLang="ko-KR" dirty="0"/>
              <a:t> in </a:t>
            </a:r>
            <a:r>
              <a:rPr lang="en-US" altLang="ko-KR" dirty="0" err="1"/>
              <a:t>exchange_reactions.values</a:t>
            </a:r>
            <a:r>
              <a:rPr lang="en-US" altLang="ko-KR" dirty="0"/>
              <a:t>()]]</a:t>
            </a:r>
          </a:p>
          <a:p>
            <a:r>
              <a:rPr lang="ko-KR" altLang="en-US" dirty="0"/>
              <a:t>에이전트가 관찰할 수 있는 상태 변수들입니다</a:t>
            </a:r>
            <a:r>
              <a:rPr lang="en-US" altLang="ko-KR" dirty="0"/>
              <a:t>. </a:t>
            </a:r>
            <a:r>
              <a:rPr lang="ko-KR" altLang="en-US" dirty="0"/>
              <a:t>여기에는 다른 에이전트의 상태</a:t>
            </a:r>
            <a:r>
              <a:rPr lang="en-US" altLang="ko-KR" dirty="0"/>
              <a:t>, </a:t>
            </a:r>
            <a:r>
              <a:rPr lang="ko-KR" altLang="en-US" dirty="0"/>
              <a:t>포도당</a:t>
            </a:r>
            <a:r>
              <a:rPr lang="en-US" altLang="ko-KR" dirty="0"/>
              <a:t>(</a:t>
            </a:r>
            <a:r>
              <a:rPr lang="en-US" altLang="ko-KR" dirty="0" err="1"/>
              <a:t>glc</a:t>
            </a:r>
            <a:r>
              <a:rPr lang="en-US" altLang="ko-KR" dirty="0"/>
              <a:t>__</a:t>
            </a:r>
            <a:r>
              <a:rPr lang="en-US" altLang="ko-KR" dirty="0" err="1"/>
              <a:t>D_e</a:t>
            </a:r>
            <a:r>
              <a:rPr lang="en-US" altLang="ko-KR" dirty="0"/>
              <a:t>) </a:t>
            </a:r>
            <a:r>
              <a:rPr lang="ko-KR" altLang="en-US" dirty="0"/>
              <a:t>농도 및 각 돌연변이 유전자가 영향을 미치는 교환 반응들이 포함됩니다</a:t>
            </a:r>
            <a:r>
              <a:rPr lang="en-US" altLang="ko-KR" dirty="0"/>
              <a:t>. </a:t>
            </a:r>
            <a:r>
              <a:rPr lang="en-US" altLang="ko-KR" dirty="0" err="1"/>
              <a:t>exchange_reactions</a:t>
            </a:r>
            <a:r>
              <a:rPr lang="ko-KR" altLang="en-US" dirty="0"/>
              <a:t>의 값에서 </a:t>
            </a:r>
            <a:r>
              <a:rPr lang="en-US" altLang="ko-KR" dirty="0"/>
              <a:t>EX_ </a:t>
            </a:r>
            <a:r>
              <a:rPr lang="ko-KR" altLang="en-US" dirty="0"/>
              <a:t>접두사를 제거하여 관찰 변수 목록에 추가합니다</a:t>
            </a:r>
            <a:r>
              <a:rPr lang="en-US" altLang="ko-KR" dirty="0"/>
              <a:t>.</a:t>
            </a:r>
          </a:p>
          <a:p>
            <a:r>
              <a:rPr lang="en-US" altLang="ko-KR" dirty="0"/>
              <a:t>actions: [</a:t>
            </a:r>
            <a:r>
              <a:rPr lang="en-US" altLang="ko-KR" dirty="0" err="1"/>
              <a:t>i</a:t>
            </a:r>
            <a:r>
              <a:rPr lang="en-US" altLang="ko-KR" dirty="0"/>
              <a:t> for </a:t>
            </a:r>
            <a:r>
              <a:rPr lang="en-US" altLang="ko-KR" dirty="0" err="1"/>
              <a:t>i</a:t>
            </a:r>
            <a:r>
              <a:rPr lang="en-US" altLang="ko-KR" dirty="0"/>
              <a:t> in </a:t>
            </a:r>
            <a:r>
              <a:rPr lang="en-US" altLang="ko-KR" dirty="0" err="1"/>
              <a:t>exchange_reactions.values</a:t>
            </a:r>
            <a:r>
              <a:rPr lang="en-US" altLang="ko-KR" dirty="0"/>
              <a:t>()]</a:t>
            </a:r>
          </a:p>
          <a:p>
            <a:r>
              <a:rPr lang="ko-KR" altLang="en-US" dirty="0"/>
              <a:t>에이전트가 취할 수 있는 행동들입니다</a:t>
            </a:r>
            <a:r>
              <a:rPr lang="en-US" altLang="ko-KR" dirty="0"/>
              <a:t>. </a:t>
            </a:r>
            <a:r>
              <a:rPr lang="ko-KR" altLang="en-US" dirty="0"/>
              <a:t>여기서는 </a:t>
            </a:r>
            <a:r>
              <a:rPr lang="ko-KR" altLang="en-US" dirty="0" err="1"/>
              <a:t>타이로신과</a:t>
            </a:r>
            <a:r>
              <a:rPr lang="ko-KR" altLang="en-US" dirty="0"/>
              <a:t> </a:t>
            </a:r>
            <a:r>
              <a:rPr lang="ko-KR" altLang="en-US" dirty="0" err="1"/>
              <a:t>페닐알라닌</a:t>
            </a:r>
            <a:r>
              <a:rPr lang="ko-KR" altLang="en-US" dirty="0"/>
              <a:t> 교환 반응에 해당하는 행동들이 포함됩니다</a:t>
            </a:r>
            <a:r>
              <a:rPr lang="en-US" altLang="ko-KR" dirty="0"/>
              <a:t>.</a:t>
            </a:r>
          </a:p>
          <a:p>
            <a:r>
              <a:rPr lang="en-US" altLang="ko-KR" dirty="0"/>
              <a:t>gamma: 1</a:t>
            </a:r>
          </a:p>
          <a:p>
            <a:r>
              <a:rPr lang="ko-KR" altLang="en-US" dirty="0"/>
              <a:t>할인율로</a:t>
            </a:r>
            <a:r>
              <a:rPr lang="en-US" altLang="ko-KR" dirty="0"/>
              <a:t>, </a:t>
            </a:r>
            <a:r>
              <a:rPr lang="ko-KR" altLang="en-US" dirty="0"/>
              <a:t>미래 보상의 현재 가치를 나타냅니다</a:t>
            </a:r>
            <a:r>
              <a:rPr lang="en-US" altLang="ko-KR" dirty="0"/>
              <a:t>. 1</a:t>
            </a:r>
            <a:r>
              <a:rPr lang="ko-KR" altLang="en-US" dirty="0"/>
              <a:t>이면 미래 보상을 현재 보상과 동일하게 간주합니다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17</a:t>
            </a:fld>
            <a:endParaRPr lang="ko-KR" altLang="en-US"/>
          </a:p>
        </p:txBody>
      </p:sp>
    </p:spTree>
    <p:extLst>
      <p:ext uri="{BB962C8B-B14F-4D97-AF65-F5344CB8AC3E}">
        <p14:creationId xmlns:p14="http://schemas.microsoft.com/office/powerpoint/2010/main" val="2474869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환경을 생성하고 강화 학습 시뮬레이션을 실행합니다</a:t>
            </a:r>
            <a:r>
              <a:rPr lang="en-US" altLang="ko-KR" dirty="0"/>
              <a:t>. </a:t>
            </a:r>
            <a:r>
              <a:rPr lang="ko-KR" altLang="en-US" dirty="0"/>
              <a:t>이 환경은 두 에이전트가 상호작용하며 학습하는 공간을 제공합니다</a:t>
            </a:r>
            <a:r>
              <a:rPr lang="en-US" altLang="ko-KR" dirty="0"/>
              <a:t>.</a:t>
            </a:r>
          </a:p>
          <a:p>
            <a:endParaRPr lang="en-US" altLang="ko-KR" dirty="0"/>
          </a:p>
          <a:p>
            <a:r>
              <a:rPr lang="en-US" altLang="ko-KR" dirty="0"/>
              <a:t>constants: </a:t>
            </a:r>
            <a:r>
              <a:rPr lang="ko-KR" altLang="en-US" dirty="0"/>
              <a:t>시뮬레이션 동안 일정하게 유지될 물질들의 목록입니다</a:t>
            </a:r>
            <a:r>
              <a:rPr lang="en-US" altLang="ko-KR" dirty="0"/>
              <a:t>. </a:t>
            </a:r>
            <a:r>
              <a:rPr lang="en-US" altLang="ko-KR" dirty="0" err="1"/>
              <a:t>ic</a:t>
            </a:r>
            <a:r>
              <a:rPr lang="ko-KR" altLang="en-US" dirty="0"/>
              <a:t>는 초기 조건을 나타내는 </a:t>
            </a:r>
            <a:r>
              <a:rPr lang="ko-KR" altLang="en-US" dirty="0" err="1"/>
              <a:t>딕셔너리로</a:t>
            </a:r>
            <a:r>
              <a:rPr lang="en-US" altLang="ko-KR" dirty="0"/>
              <a:t>, </a:t>
            </a:r>
            <a:r>
              <a:rPr lang="ko-KR" altLang="en-US" dirty="0"/>
              <a:t>여기에서 특정 물질들을 제외한 나머지 물질들이 시뮬레이션 동안 일정하게 유지됩니다</a:t>
            </a:r>
            <a:r>
              <a:rPr lang="en-US" altLang="ko-KR" dirty="0"/>
              <a:t>. agent1, agent2, </a:t>
            </a:r>
            <a:r>
              <a:rPr lang="en-US" altLang="ko-KR" dirty="0" err="1"/>
              <a:t>glc</a:t>
            </a:r>
            <a:r>
              <a:rPr lang="en-US" altLang="ko-KR" dirty="0"/>
              <a:t>__</a:t>
            </a:r>
            <a:r>
              <a:rPr lang="en-US" altLang="ko-KR" dirty="0" err="1"/>
              <a:t>D_e</a:t>
            </a:r>
            <a:r>
              <a:rPr lang="ko-KR" altLang="en-US" dirty="0"/>
              <a:t>는 환경 내에서 변화할 수 있도록 제외됩니다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18</a:t>
            </a:fld>
            <a:endParaRPr lang="ko-KR" altLang="en-US"/>
          </a:p>
        </p:txBody>
      </p:sp>
    </p:spTree>
    <p:extLst>
      <p:ext uri="{BB962C8B-B14F-4D97-AF65-F5344CB8AC3E}">
        <p14:creationId xmlns:p14="http://schemas.microsoft.com/office/powerpoint/2010/main" val="4049224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실험 결과</a:t>
            </a:r>
            <a:r>
              <a:rPr lang="en-US" altLang="ko-KR" dirty="0"/>
              <a:t>, </a:t>
            </a:r>
            <a:r>
              <a:rPr lang="ko-KR" altLang="en-US" dirty="0"/>
              <a:t>각 돌연변이 균주가 상호작용을 통해 최적의 대사 경로를 학습하며 성장률을 높일 수 있음을 확인했습니다</a:t>
            </a:r>
            <a:r>
              <a:rPr lang="en-US" altLang="ko-KR" dirty="0"/>
              <a:t>.</a:t>
            </a:r>
          </a:p>
          <a:p>
            <a:endParaRPr lang="en-US" altLang="ko-KR" dirty="0"/>
          </a:p>
          <a:p>
            <a:r>
              <a:rPr lang="ko-KR" altLang="en-US" dirty="0"/>
              <a:t>이러한 결과는 이전에 다른 연구들과 동일하게 </a:t>
            </a:r>
            <a:r>
              <a:rPr lang="en-US" altLang="ko-KR" dirty="0"/>
              <a:t>phenylalanine </a:t>
            </a:r>
            <a:r>
              <a:rPr lang="ko-KR" altLang="en-US" dirty="0"/>
              <a:t>생산을 제한한 </a:t>
            </a:r>
            <a:r>
              <a:rPr lang="en-US" altLang="ko-KR" dirty="0"/>
              <a:t>agent2</a:t>
            </a:r>
            <a:r>
              <a:rPr lang="ko-KR" altLang="en-US" dirty="0"/>
              <a:t>가 </a:t>
            </a:r>
            <a:r>
              <a:rPr lang="en-US" altLang="ko-KR" dirty="0"/>
              <a:t>tyrosine</a:t>
            </a:r>
            <a:r>
              <a:rPr lang="ko-KR" altLang="en-US" dirty="0"/>
              <a:t> 생산을 제한한 </a:t>
            </a:r>
            <a:r>
              <a:rPr lang="en-US" altLang="ko-KR" dirty="0"/>
              <a:t>agent1</a:t>
            </a:r>
            <a:r>
              <a:rPr lang="ko-KR" altLang="en-US" dirty="0"/>
              <a:t>보다 더 높은 생장률을 보이는 결과를 확인하여</a:t>
            </a:r>
            <a:r>
              <a:rPr lang="en-US" altLang="ko-KR" dirty="0"/>
              <a:t>,</a:t>
            </a:r>
          </a:p>
          <a:p>
            <a:endParaRPr lang="en-US" altLang="ko-KR" dirty="0"/>
          </a:p>
          <a:p>
            <a:r>
              <a:rPr lang="ko-KR" altLang="en-US" dirty="0"/>
              <a:t>해당 모델이 실제 데이터를 어느정도 반영할 수 있음을 보여주고 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19</a:t>
            </a:fld>
            <a:endParaRPr lang="ko-KR" altLang="en-US"/>
          </a:p>
        </p:txBody>
      </p:sp>
    </p:spTree>
    <p:extLst>
      <p:ext uri="{BB962C8B-B14F-4D97-AF65-F5344CB8AC3E}">
        <p14:creationId xmlns:p14="http://schemas.microsoft.com/office/powerpoint/2010/main" val="1697009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먼저 여러분들은 강화학습을 한 학기 동안 배우면서 어떻게 받아들이셨나요</a:t>
            </a:r>
            <a:r>
              <a:rPr lang="en-US" altLang="ko-KR" dirty="0"/>
              <a:t>?</a:t>
            </a:r>
          </a:p>
          <a:p>
            <a:endParaRPr lang="en-US" altLang="ko-KR" dirty="0"/>
          </a:p>
          <a:p>
            <a:r>
              <a:rPr lang="ko-KR" altLang="en-US" dirty="0"/>
              <a:t>저는 이제 강화학습을 생각하면 </a:t>
            </a:r>
            <a:r>
              <a:rPr lang="ko-KR" altLang="en-US" dirty="0" err="1"/>
              <a:t>닥터스트레인지가</a:t>
            </a:r>
            <a:r>
              <a:rPr lang="ko-KR" altLang="en-US" dirty="0"/>
              <a:t> 떠오릅니다</a:t>
            </a:r>
            <a:r>
              <a:rPr lang="en-US" altLang="ko-KR" dirty="0"/>
              <a:t>.</a:t>
            </a:r>
          </a:p>
          <a:p>
            <a:endParaRPr lang="en-US" altLang="ko-KR" dirty="0"/>
          </a:p>
          <a:p>
            <a:r>
              <a:rPr lang="ko-KR" altLang="en-US" dirty="0"/>
              <a:t>가능한 모든 상황을 미리 고려해보고 고려한 상황 내에서 최적의 결과를 도출한다는 점에서 비슷하게 생각됩니다</a:t>
            </a:r>
            <a:r>
              <a:rPr lang="en-US" altLang="ko-KR" dirty="0"/>
              <a:t>.</a:t>
            </a:r>
          </a:p>
          <a:p>
            <a:endParaRPr lang="en-US" altLang="ko-KR" dirty="0"/>
          </a:p>
          <a:p>
            <a:r>
              <a:rPr lang="ko-KR" altLang="en-US" dirty="0"/>
              <a:t>그런데 이러한 개념이 이번 발표를 준비하면서 아주 흥미롭게도 생물학 분야</a:t>
            </a:r>
            <a:r>
              <a:rPr lang="en-US" altLang="ko-KR" dirty="0"/>
              <a:t>, </a:t>
            </a:r>
            <a:r>
              <a:rPr lang="ko-KR" altLang="en-US" dirty="0"/>
              <a:t>특히 </a:t>
            </a:r>
            <a:r>
              <a:rPr lang="ko-KR" altLang="en-US" dirty="0" err="1"/>
              <a:t>진화와도</a:t>
            </a:r>
            <a:r>
              <a:rPr lang="ko-KR" altLang="en-US" dirty="0"/>
              <a:t> 연관되는 점이 있었습니다</a:t>
            </a:r>
            <a:r>
              <a:rPr lang="en-US" altLang="ko-KR" dirty="0"/>
              <a:t>.</a:t>
            </a:r>
          </a:p>
          <a:p>
            <a:endParaRPr lang="en-US" altLang="ko-KR" dirty="0"/>
          </a:p>
          <a:p>
            <a:r>
              <a:rPr lang="ko-KR" altLang="en-US" dirty="0"/>
              <a:t>그림에 있는 몇가지 예시를 들어보겠습니다</a:t>
            </a:r>
            <a:r>
              <a:rPr lang="en-US" altLang="ko-KR" dirty="0"/>
              <a:t>. </a:t>
            </a:r>
            <a:r>
              <a:rPr lang="ko-KR" altLang="en-US" dirty="0"/>
              <a:t>기린이 왜 목이 길까요</a:t>
            </a:r>
            <a:r>
              <a:rPr lang="en-US" altLang="ko-KR" dirty="0"/>
              <a:t>? </a:t>
            </a:r>
            <a:r>
              <a:rPr lang="ko-KR" altLang="en-US" dirty="0"/>
              <a:t>목이 짧은 다른 기린이 환경이 적응하지 못하고 죽었기 때문입니다</a:t>
            </a:r>
            <a:r>
              <a:rPr lang="en-US" altLang="ko-KR" dirty="0"/>
              <a:t>.</a:t>
            </a:r>
          </a:p>
          <a:p>
            <a:endParaRPr lang="en-US" altLang="ko-KR" dirty="0"/>
          </a:p>
          <a:p>
            <a:r>
              <a:rPr lang="ko-KR" altLang="en-US" dirty="0"/>
              <a:t>아래 지역에 있는 쥐의 색은 왜 대부분 검정색이 되었을까요</a:t>
            </a:r>
            <a:r>
              <a:rPr lang="en-US" altLang="ko-KR" dirty="0"/>
              <a:t>? </a:t>
            </a:r>
            <a:r>
              <a:rPr lang="ko-KR" altLang="en-US" dirty="0"/>
              <a:t>땅 색과 비슷하지 않은 </a:t>
            </a:r>
            <a:r>
              <a:rPr lang="ko-KR" altLang="en-US" dirty="0" err="1"/>
              <a:t>노란쥐는</a:t>
            </a:r>
            <a:r>
              <a:rPr lang="ko-KR" altLang="en-US" dirty="0"/>
              <a:t> 눈에 잘 뛰어 죽었기 때문입니다</a:t>
            </a:r>
            <a:r>
              <a:rPr lang="en-US" altLang="ko-KR" dirty="0"/>
              <a:t>.</a:t>
            </a:r>
          </a:p>
          <a:p>
            <a:endParaRPr lang="en-US" altLang="ko-KR" dirty="0"/>
          </a:p>
          <a:p>
            <a:r>
              <a:rPr lang="ko-KR" altLang="en-US" dirty="0"/>
              <a:t>이와 같은 진화를 잘 설명할 수 있는 </a:t>
            </a:r>
            <a:r>
              <a:rPr lang="en-US" altLang="ko-KR" dirty="0"/>
              <a:t>Natural Selection</a:t>
            </a:r>
            <a:r>
              <a:rPr lang="ko-KR" altLang="en-US" dirty="0"/>
              <a:t>이라는 개념은 생물학자들이 진화를 쉽게 설명할 때 드는 예시들인데요</a:t>
            </a:r>
            <a:r>
              <a:rPr lang="en-US" altLang="ko-KR" dirty="0"/>
              <a:t>.</a:t>
            </a:r>
          </a:p>
          <a:p>
            <a:endParaRPr lang="en-US" altLang="ko-KR" dirty="0"/>
          </a:p>
          <a:p>
            <a:r>
              <a:rPr lang="ko-KR" altLang="en-US" dirty="0"/>
              <a:t>다른 관점에서 생각해보면 이는 강화학습과 유사합니다</a:t>
            </a:r>
            <a:r>
              <a:rPr lang="en-US" altLang="ko-KR" dirty="0"/>
              <a:t>.</a:t>
            </a:r>
          </a:p>
          <a:p>
            <a:endParaRPr lang="en-US" altLang="ko-KR" dirty="0"/>
          </a:p>
          <a:p>
            <a:r>
              <a:rPr lang="ko-KR" altLang="en-US" dirty="0"/>
              <a:t>각각의 </a:t>
            </a:r>
            <a:r>
              <a:rPr lang="ko-KR" altLang="en-US" dirty="0" err="1"/>
              <a:t>한마리한마리의</a:t>
            </a:r>
            <a:r>
              <a:rPr lang="ko-KR" altLang="en-US" dirty="0"/>
              <a:t> 개체들이 하나의 </a:t>
            </a:r>
            <a:r>
              <a:rPr lang="en-US" altLang="ko-KR" dirty="0" err="1"/>
              <a:t>simulatio</a:t>
            </a:r>
            <a:r>
              <a:rPr lang="ko-KR" altLang="en-US" dirty="0"/>
              <a:t>이고 </a:t>
            </a:r>
            <a:r>
              <a:rPr lang="ko-KR" altLang="en-US" dirty="0" err="1"/>
              <a:t>진화란</a:t>
            </a:r>
            <a:r>
              <a:rPr lang="ko-KR" altLang="en-US" dirty="0"/>
              <a:t> 최적의 </a:t>
            </a:r>
            <a:r>
              <a:rPr lang="en-US" altLang="ko-KR" dirty="0" err="1"/>
              <a:t>simulatio</a:t>
            </a:r>
            <a:r>
              <a:rPr lang="ko-KR" altLang="en-US" dirty="0"/>
              <a:t>이 도출된 결과라고 생각한다면 이 </a:t>
            </a:r>
            <a:r>
              <a:rPr lang="en-US" altLang="ko-KR" dirty="0"/>
              <a:t>Natural selection </a:t>
            </a:r>
            <a:r>
              <a:rPr lang="ko-KR" altLang="en-US" dirty="0"/>
              <a:t>은 강화학습과 분명히 </a:t>
            </a:r>
            <a:r>
              <a:rPr lang="ko-KR" altLang="en-US" dirty="0" err="1"/>
              <a:t>닮아있습니다</a:t>
            </a:r>
            <a:r>
              <a:rPr lang="en-US" altLang="ko-KR" dirty="0"/>
              <a:t>.</a:t>
            </a:r>
          </a:p>
          <a:p>
            <a:endParaRPr lang="en-US" altLang="ko-KR" dirty="0"/>
          </a:p>
          <a:p>
            <a:r>
              <a:rPr lang="ko-KR" altLang="en-US" dirty="0"/>
              <a:t>따라서 이 논문에서는 미생물의 진화를 강화학습을 통해 미리 예측하는 전략이 제안되어 있습니다</a:t>
            </a:r>
            <a:r>
              <a:rPr lang="en-US" altLang="ko-KR" dirty="0"/>
              <a:t>.</a:t>
            </a:r>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2</a:t>
            </a:fld>
            <a:endParaRPr lang="ko-KR" altLang="en-US"/>
          </a:p>
        </p:txBody>
      </p:sp>
    </p:spTree>
    <p:extLst>
      <p:ext uri="{BB962C8B-B14F-4D97-AF65-F5344CB8AC3E}">
        <p14:creationId xmlns:p14="http://schemas.microsoft.com/office/powerpoint/2010/main" val="901795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해당 논문에서 설명하고 있는 </a:t>
            </a:r>
            <a:r>
              <a:rPr lang="en-US" altLang="ko-KR" dirty="0"/>
              <a:t>SPAM-DFBA</a:t>
            </a:r>
            <a:r>
              <a:rPr lang="ko-KR" altLang="en-US" dirty="0"/>
              <a:t>는 생물의 진화와 상호작용을 강화학습을 통해 예측하고 확인할 수 있다는 측면에서 가치가 있습니다</a:t>
            </a:r>
            <a:r>
              <a:rPr lang="en-US" altLang="ko-KR" dirty="0"/>
              <a:t>.</a:t>
            </a:r>
          </a:p>
          <a:p>
            <a:endParaRPr lang="en-US" altLang="ko-KR" dirty="0"/>
          </a:p>
          <a:p>
            <a:r>
              <a:rPr lang="ko-KR" altLang="en-US" dirty="0"/>
              <a:t>정리하자면</a:t>
            </a:r>
            <a:endParaRPr lang="en-US" altLang="ko-KR" dirty="0"/>
          </a:p>
          <a:p>
            <a:endParaRPr lang="en-US" altLang="ko-KR" dirty="0"/>
          </a:p>
          <a:p>
            <a:r>
              <a:rPr lang="ko-KR" altLang="en-US" dirty="0"/>
              <a:t>기존부터 </a:t>
            </a:r>
            <a:r>
              <a:rPr lang="ko-KR" altLang="en-US" dirty="0" err="1"/>
              <a:t>제작되오던</a:t>
            </a:r>
            <a:r>
              <a:rPr lang="ko-KR" altLang="en-US" dirty="0"/>
              <a:t> 미생물의 </a:t>
            </a:r>
            <a:r>
              <a:rPr lang="en-US" altLang="ko-KR" dirty="0"/>
              <a:t>GEM</a:t>
            </a:r>
            <a:r>
              <a:rPr lang="ko-KR" altLang="en-US" dirty="0"/>
              <a:t>을 강화학습을 통한 시뮬레이션을 이용해 검증하고 여러가지 상황에 대해 평가해볼 수 있다는 점</a:t>
            </a:r>
            <a:endParaRPr lang="en-US" altLang="ko-KR" dirty="0"/>
          </a:p>
          <a:p>
            <a:endParaRPr lang="en-US" altLang="ko-KR" dirty="0"/>
          </a:p>
          <a:p>
            <a:r>
              <a:rPr lang="ko-KR" altLang="en-US" dirty="0"/>
              <a:t>서로 다른 조건의 미생물 간에 상호작용을 통해서 협력과 진화가 어떻게 진행될지 예측해볼 수 있다는 점</a:t>
            </a:r>
            <a:endParaRPr lang="en-US" altLang="ko-KR" dirty="0"/>
          </a:p>
          <a:p>
            <a:endParaRPr lang="en-US" altLang="ko-KR" dirty="0"/>
          </a:p>
          <a:p>
            <a:r>
              <a:rPr lang="ko-KR" altLang="en-US" dirty="0"/>
              <a:t>이러한 모든 과정에 강화학습을 통해 진행되기 때문에 별다른 실험 데이터가 필요하지 않다는 점</a:t>
            </a:r>
            <a:endParaRPr lang="en-US" altLang="ko-KR" dirty="0"/>
          </a:p>
          <a:p>
            <a:endParaRPr lang="en-US" altLang="ko-KR" dirty="0"/>
          </a:p>
          <a:p>
            <a:r>
              <a:rPr lang="ko-KR" altLang="en-US" dirty="0"/>
              <a:t>환경 조건에 변화를 줄 수 있기 때문에 다양한 상황에 대한 미생물의 반응을 예측할 수 있다는 점</a:t>
            </a:r>
            <a:endParaRPr lang="en-US" altLang="ko-KR" dirty="0"/>
          </a:p>
          <a:p>
            <a:endParaRPr lang="en-US" altLang="ko-KR" dirty="0"/>
          </a:p>
          <a:p>
            <a:r>
              <a:rPr lang="ko-KR" altLang="en-US" dirty="0"/>
              <a:t>등이 </a:t>
            </a:r>
            <a:r>
              <a:rPr lang="en-US" altLang="ko-KR" dirty="0"/>
              <a:t>SPAM_DFBA</a:t>
            </a:r>
            <a:r>
              <a:rPr lang="ko-KR" altLang="en-US" dirty="0"/>
              <a:t>의 가치가 될 수 있을 것 같습니다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20</a:t>
            </a:fld>
            <a:endParaRPr lang="ko-KR" altLang="en-US"/>
          </a:p>
        </p:txBody>
      </p:sp>
    </p:spTree>
    <p:extLst>
      <p:ext uri="{BB962C8B-B14F-4D97-AF65-F5344CB8AC3E}">
        <p14:creationId xmlns:p14="http://schemas.microsoft.com/office/powerpoint/2010/main" val="3920578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이러한 모델을 이용했을 때 적용 가능한 연구 방향은 상당히 많습니다</a:t>
            </a:r>
            <a:r>
              <a:rPr lang="en-US" altLang="ko-KR" dirty="0"/>
              <a:t>.</a:t>
            </a:r>
          </a:p>
          <a:p>
            <a:endParaRPr lang="en-US" altLang="ko-KR" dirty="0"/>
          </a:p>
          <a:p>
            <a:r>
              <a:rPr lang="ko-KR" altLang="en-US" dirty="0"/>
              <a:t>미생물은 토양에도</a:t>
            </a:r>
            <a:r>
              <a:rPr lang="en-US" altLang="ko-KR" dirty="0"/>
              <a:t>, </a:t>
            </a:r>
            <a:r>
              <a:rPr lang="ko-KR" altLang="en-US" dirty="0"/>
              <a:t>사람의 장에도</a:t>
            </a:r>
            <a:r>
              <a:rPr lang="en-US" altLang="ko-KR" dirty="0"/>
              <a:t> </a:t>
            </a:r>
            <a:r>
              <a:rPr lang="ko-KR" altLang="en-US" dirty="0"/>
              <a:t>굉장히 많은 수로 존재할 뿐만 아니라</a:t>
            </a:r>
            <a:r>
              <a:rPr lang="en-US" altLang="ko-KR" dirty="0"/>
              <a:t>, </a:t>
            </a:r>
            <a:r>
              <a:rPr lang="ko-KR" altLang="en-US" dirty="0"/>
              <a:t>최근에는 장내 미생물 상을 타겟으로 한 </a:t>
            </a:r>
            <a:r>
              <a:rPr lang="ko-KR" altLang="en-US" dirty="0" err="1"/>
              <a:t>생균치료제</a:t>
            </a:r>
            <a:r>
              <a:rPr lang="ko-KR" altLang="en-US" dirty="0"/>
              <a:t> 개발 시장도 성장하고 있습니다</a:t>
            </a:r>
            <a:r>
              <a:rPr lang="en-US" altLang="ko-KR" dirty="0"/>
              <a:t>.</a:t>
            </a:r>
          </a:p>
          <a:p>
            <a:endParaRPr lang="en-US" altLang="ko-KR" dirty="0"/>
          </a:p>
          <a:p>
            <a:r>
              <a:rPr lang="ko-KR" altLang="en-US" dirty="0"/>
              <a:t>또한 무엇보다 미생물이 존재하는 환경에서는 무엇보다 미생물 간에 조화로움이 중요시됩니다</a:t>
            </a:r>
            <a:r>
              <a:rPr lang="en-US" altLang="ko-KR" dirty="0"/>
              <a:t>.</a:t>
            </a:r>
          </a:p>
          <a:p>
            <a:endParaRPr lang="en-US" altLang="ko-KR" dirty="0"/>
          </a:p>
          <a:p>
            <a:r>
              <a:rPr lang="ko-KR" altLang="en-US" dirty="0"/>
              <a:t>따라서 이러한 모델을 통해서 </a:t>
            </a:r>
            <a:r>
              <a:rPr lang="ko-KR" altLang="en-US" dirty="0" err="1"/>
              <a:t>미생물간에</a:t>
            </a:r>
            <a:r>
              <a:rPr lang="ko-KR" altLang="en-US" dirty="0"/>
              <a:t> 상호작용과 특정 상황에 대한 미생물의 반응을 연구해 나간다면</a:t>
            </a:r>
            <a:r>
              <a:rPr lang="en-US" altLang="ko-KR" dirty="0"/>
              <a:t>,</a:t>
            </a:r>
          </a:p>
          <a:p>
            <a:endParaRPr lang="en-US" altLang="ko-KR" dirty="0"/>
          </a:p>
          <a:p>
            <a:r>
              <a:rPr lang="ko-KR" altLang="en-US" dirty="0"/>
              <a:t>의약품 개발이나 농업 및 식품 산업에도 큰 도움이 될 수 있을 것이라 생각됩니다</a:t>
            </a:r>
            <a:r>
              <a:rPr lang="en-US" altLang="ko-KR" dirty="0"/>
              <a:t>.</a:t>
            </a:r>
          </a:p>
          <a:p>
            <a:endParaRPr lang="en-US" altLang="ko-KR" dirty="0"/>
          </a:p>
          <a:p>
            <a:r>
              <a:rPr lang="ko-KR" altLang="en-US" dirty="0"/>
              <a:t>특히</a:t>
            </a:r>
            <a:r>
              <a:rPr lang="en-US" altLang="ko-KR" dirty="0"/>
              <a:t>, </a:t>
            </a:r>
            <a:r>
              <a:rPr lang="ko-KR" altLang="en-US" dirty="0"/>
              <a:t>최근 우리나라에서도 발병률이 높아지고 있는 장 염증 질환인 </a:t>
            </a:r>
            <a:r>
              <a:rPr lang="en-US" altLang="ko-KR" dirty="0"/>
              <a:t>IBD</a:t>
            </a:r>
            <a:r>
              <a:rPr lang="ko-KR" altLang="en-US" dirty="0"/>
              <a:t>는 장 내 미생물 군집의 불균형이 하나의 원인으로써 연구되고 있습니다</a:t>
            </a:r>
            <a:r>
              <a:rPr lang="en-US" altLang="ko-KR" dirty="0"/>
              <a:t>.</a:t>
            </a:r>
          </a:p>
          <a:p>
            <a:endParaRPr lang="en-US" altLang="ko-KR" dirty="0"/>
          </a:p>
          <a:p>
            <a:r>
              <a:rPr lang="ko-KR" altLang="en-US" dirty="0"/>
              <a:t>저희 회사는 이러한 </a:t>
            </a:r>
            <a:r>
              <a:rPr lang="en-US" altLang="ko-KR" dirty="0"/>
              <a:t>IBD </a:t>
            </a:r>
            <a:r>
              <a:rPr lang="ko-KR" altLang="en-US" dirty="0"/>
              <a:t>생 균 치료제를 개발하는 회사이기 때문에 이러한 장 내 미생물 군집의 불균형을 정상화 시키는 것이 큰 목적인데요</a:t>
            </a:r>
            <a:r>
              <a:rPr lang="en-US" altLang="ko-KR" dirty="0"/>
              <a:t>.</a:t>
            </a:r>
          </a:p>
          <a:p>
            <a:endParaRPr lang="en-US" altLang="ko-KR" dirty="0"/>
          </a:p>
          <a:p>
            <a:r>
              <a:rPr lang="ko-KR" altLang="en-US" dirty="0"/>
              <a:t>이번 프로젝트를 통해 가지게 된 최종 목표는 사람 장 내 미생물 군집을 간소화하여 환경을 구성하고</a:t>
            </a:r>
            <a:r>
              <a:rPr lang="en-US" altLang="ko-KR" dirty="0"/>
              <a:t>, </a:t>
            </a:r>
            <a:r>
              <a:rPr lang="ko-KR" altLang="en-US" dirty="0"/>
              <a:t>저희가 제작한 생 균 치료제에 포함된 미생물 군집과 특정 미생물 농도가</a:t>
            </a:r>
            <a:endParaRPr lang="en-US" altLang="ko-KR" dirty="0"/>
          </a:p>
          <a:p>
            <a:endParaRPr lang="en-US" altLang="ko-KR" dirty="0"/>
          </a:p>
          <a:p>
            <a:r>
              <a:rPr lang="ko-KR" altLang="en-US" dirty="0"/>
              <a:t>해당 환경에 들어갔을 때</a:t>
            </a:r>
            <a:r>
              <a:rPr lang="en-US" altLang="ko-KR" dirty="0"/>
              <a:t>, </a:t>
            </a:r>
            <a:r>
              <a:rPr lang="ko-KR" altLang="en-US" dirty="0"/>
              <a:t>미생물 군집의 불균형이 정상화되는 과정을 </a:t>
            </a:r>
            <a:r>
              <a:rPr lang="ko-KR" altLang="en-US" dirty="0" err="1"/>
              <a:t>시물레이션</a:t>
            </a:r>
            <a:r>
              <a:rPr lang="ko-KR" altLang="en-US" dirty="0"/>
              <a:t> 해볼 수 있다면 치료제를 개발하는데 큰 도움이 될 것이라고 생각해 보았습니다</a:t>
            </a:r>
            <a:r>
              <a:rPr lang="en-US" altLang="ko-KR" dirty="0"/>
              <a:t>.</a:t>
            </a:r>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21</a:t>
            </a:fld>
            <a:endParaRPr lang="ko-KR" altLang="en-US"/>
          </a:p>
        </p:txBody>
      </p:sp>
    </p:spTree>
    <p:extLst>
      <p:ext uri="{BB962C8B-B14F-4D97-AF65-F5344CB8AC3E}">
        <p14:creationId xmlns:p14="http://schemas.microsoft.com/office/powerpoint/2010/main" val="1660899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코드를 수행해보면서 걸림돌이 되었던 것들을 정리해둔 </a:t>
            </a:r>
            <a:r>
              <a:rPr lang="ko-KR" altLang="en-US" dirty="0" err="1"/>
              <a:t>것이고요</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22</a:t>
            </a:fld>
            <a:endParaRPr lang="ko-KR" altLang="en-US"/>
          </a:p>
        </p:txBody>
      </p:sp>
    </p:spTree>
    <p:extLst>
      <p:ext uri="{BB962C8B-B14F-4D97-AF65-F5344CB8AC3E}">
        <p14:creationId xmlns:p14="http://schemas.microsoft.com/office/powerpoint/2010/main" val="1096545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제가 준비한 발표는 여기까지 입니다</a:t>
            </a:r>
            <a:r>
              <a:rPr lang="en-US" altLang="ko-KR" dirty="0"/>
              <a:t>.</a:t>
            </a:r>
          </a:p>
          <a:p>
            <a:r>
              <a:rPr lang="ko-KR" altLang="en-US" dirty="0"/>
              <a:t>감사합니다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23</a:t>
            </a:fld>
            <a:endParaRPr lang="ko-KR" altLang="en-US"/>
          </a:p>
        </p:txBody>
      </p:sp>
    </p:spTree>
    <p:extLst>
      <p:ext uri="{BB962C8B-B14F-4D97-AF65-F5344CB8AC3E}">
        <p14:creationId xmlns:p14="http://schemas.microsoft.com/office/powerpoint/2010/main" val="2059024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한가지 실험을 같이 보겠습니다</a:t>
            </a:r>
            <a:r>
              <a:rPr lang="en-US" altLang="ko-KR" dirty="0"/>
              <a:t>.</a:t>
            </a:r>
          </a:p>
          <a:p>
            <a:endParaRPr lang="en-US" altLang="ko-KR" dirty="0"/>
          </a:p>
          <a:p>
            <a:r>
              <a:rPr lang="ko-KR" altLang="en-US" dirty="0"/>
              <a:t>간단히 </a:t>
            </a:r>
            <a:r>
              <a:rPr lang="ko-KR" altLang="en-US" dirty="0" err="1"/>
              <a:t>설명드리자면</a:t>
            </a:r>
            <a:r>
              <a:rPr lang="en-US" altLang="ko-KR" dirty="0"/>
              <a:t>,</a:t>
            </a:r>
            <a:r>
              <a:rPr lang="ko-KR" altLang="en-US" dirty="0"/>
              <a:t> 각 구간마다 미생물이 자랄 수 없게 하는 항생제를 점점 높은 농도로 처리하였습니다</a:t>
            </a:r>
            <a:r>
              <a:rPr lang="en-US" altLang="ko-KR" dirty="0"/>
              <a:t>.</a:t>
            </a:r>
          </a:p>
          <a:p>
            <a:endParaRPr lang="en-US" altLang="ko-KR" dirty="0"/>
          </a:p>
          <a:p>
            <a:r>
              <a:rPr lang="ko-KR" altLang="en-US" dirty="0"/>
              <a:t>가장 끝에서부터 미생물을 접종하여 배양을 하였을 때</a:t>
            </a:r>
            <a:r>
              <a:rPr lang="en-US" altLang="ko-KR" dirty="0"/>
              <a:t>, </a:t>
            </a:r>
            <a:r>
              <a:rPr lang="ko-KR" altLang="en-US" dirty="0"/>
              <a:t>농도 구간이 바뀔 때 마다 대부분 자라지 못하지만 일부 포인터에서 다시 미생물이 자라기 시작하는 것을 볼 수 있습니다</a:t>
            </a:r>
            <a:r>
              <a:rPr lang="en-US" altLang="ko-KR" dirty="0"/>
              <a:t>.</a:t>
            </a:r>
          </a:p>
          <a:p>
            <a:endParaRPr lang="en-US" altLang="ko-KR" dirty="0"/>
          </a:p>
          <a:p>
            <a:r>
              <a:rPr lang="ko-KR" altLang="en-US" dirty="0"/>
              <a:t>미생물이 고농도의 항생제에서 생존하기 위해서는 본인의 에너지를 더욱 많이 사용하여 항생제에 대응할 수 있는 물질을 생산해야 합니다</a:t>
            </a:r>
            <a:r>
              <a:rPr lang="en-US" altLang="ko-KR" dirty="0"/>
              <a:t>.</a:t>
            </a:r>
          </a:p>
          <a:p>
            <a:endParaRPr lang="en-US" altLang="ko-KR" dirty="0"/>
          </a:p>
          <a:p>
            <a:r>
              <a:rPr lang="ko-KR" altLang="en-US" dirty="0"/>
              <a:t>이는 단기간으로만 봤을 때에 에너지적으로 분명 본인에게 이익이 되지 않는 행동입니다</a:t>
            </a:r>
            <a:r>
              <a:rPr lang="en-US" altLang="ko-KR" dirty="0"/>
              <a:t>. </a:t>
            </a:r>
            <a:r>
              <a:rPr lang="ko-KR" altLang="en-US" dirty="0"/>
              <a:t>하지만 이러한 이익이 되지 않는 행동을 하지 않았다면 생존하지 못했을 것이죠</a:t>
            </a:r>
            <a:r>
              <a:rPr lang="en-US" altLang="ko-KR" dirty="0"/>
              <a:t>.</a:t>
            </a:r>
          </a:p>
          <a:p>
            <a:endParaRPr lang="en-US" altLang="ko-KR" dirty="0"/>
          </a:p>
          <a:p>
            <a:r>
              <a:rPr lang="ko-KR" altLang="en-US" dirty="0"/>
              <a:t>이러한 관점이 강화 학습의 필요성을 보여줍니다</a:t>
            </a:r>
            <a:r>
              <a:rPr lang="en-US" altLang="ko-KR" dirty="0"/>
              <a:t>.</a:t>
            </a:r>
          </a:p>
          <a:p>
            <a:endParaRPr lang="en-US" altLang="ko-KR" dirty="0"/>
          </a:p>
          <a:p>
            <a:r>
              <a:rPr lang="ko-KR" altLang="en-US" dirty="0"/>
              <a:t>강화 학습 문제에서 에이전트는 환경과 상호 작용하고 각 행동에 대한 보상을 받습니다</a:t>
            </a:r>
            <a:r>
              <a:rPr lang="en-US" altLang="ko-KR" dirty="0"/>
              <a:t>. </a:t>
            </a:r>
            <a:r>
              <a:rPr lang="ko-KR" altLang="en-US" dirty="0"/>
              <a:t>에이전트의 목표는 누적</a:t>
            </a:r>
            <a:r>
              <a:rPr lang="en-US" altLang="ko-KR" dirty="0"/>
              <a:t>, </a:t>
            </a:r>
            <a:r>
              <a:rPr lang="ko-KR" altLang="en-US" dirty="0"/>
              <a:t>할인된 보상을 극대화하는 것이며 시행착오를 통해 이 목표를 달성하기 위한 최상의 전략을 학습하는 것이죠</a:t>
            </a:r>
            <a:r>
              <a:rPr lang="en-US" altLang="ko-KR" dirty="0"/>
              <a:t>.</a:t>
            </a:r>
          </a:p>
          <a:p>
            <a:endParaRPr lang="en-US" altLang="ko-KR" dirty="0"/>
          </a:p>
          <a:p>
            <a:r>
              <a:rPr lang="ko-KR" altLang="en-US" dirty="0"/>
              <a:t>미생물 역시 생존을 위해서는 장기적인 최상의 전략을 찾는 방향으로 진화가 진행될 것입니다</a:t>
            </a:r>
            <a:r>
              <a:rPr lang="en-US" altLang="ko-KR" dirty="0"/>
              <a:t>.</a:t>
            </a:r>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3</a:t>
            </a:fld>
            <a:endParaRPr lang="ko-KR" altLang="en-US"/>
          </a:p>
        </p:txBody>
      </p:sp>
    </p:spTree>
    <p:extLst>
      <p:ext uri="{BB962C8B-B14F-4D97-AF65-F5344CB8AC3E}">
        <p14:creationId xmlns:p14="http://schemas.microsoft.com/office/powerpoint/2010/main" val="2452316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 논문에 대해서 설명하기 위해서는 먼저 </a:t>
            </a:r>
            <a:r>
              <a:rPr lang="en-US" altLang="ko-KR" dirty="0"/>
              <a:t>2</a:t>
            </a:r>
            <a:r>
              <a:rPr lang="ko-KR" altLang="en-US" dirty="0"/>
              <a:t>가지 개념에 대해서 이해할 필요가 있는데요</a:t>
            </a:r>
            <a:r>
              <a:rPr lang="en-US" altLang="ko-KR" dirty="0"/>
              <a:t>.</a:t>
            </a:r>
          </a:p>
          <a:p>
            <a:endParaRPr lang="en-US" altLang="ko-KR" dirty="0"/>
          </a:p>
          <a:p>
            <a:r>
              <a:rPr lang="ko-KR" altLang="en-US" dirty="0"/>
              <a:t>첫번째는 수업시간에 배운 </a:t>
            </a:r>
            <a:r>
              <a:rPr lang="en-US" altLang="ko-KR" dirty="0"/>
              <a:t>PPO</a:t>
            </a:r>
            <a:r>
              <a:rPr lang="ko-KR" altLang="en-US" dirty="0"/>
              <a:t>에 관한 내용입니다</a:t>
            </a:r>
            <a:r>
              <a:rPr lang="en-US" altLang="ko-KR" dirty="0"/>
              <a:t>. PPO</a:t>
            </a:r>
            <a:r>
              <a:rPr lang="ko-KR" altLang="en-US" dirty="0"/>
              <a:t>란 </a:t>
            </a:r>
            <a:r>
              <a:rPr lang="en-US" altLang="ko-KR" dirty="0"/>
              <a:t>policy</a:t>
            </a:r>
            <a:r>
              <a:rPr lang="ko-KR" altLang="en-US" dirty="0"/>
              <a:t>뿐만 아니라 </a:t>
            </a:r>
            <a:r>
              <a:rPr lang="en-US" altLang="ko-KR" dirty="0"/>
              <a:t>Q-value</a:t>
            </a:r>
            <a:r>
              <a:rPr lang="ko-KR" altLang="en-US" dirty="0"/>
              <a:t>도 파라미터 업데이트를 진행한 강화학습 방식으로</a:t>
            </a:r>
            <a:r>
              <a:rPr lang="en-US" altLang="ko-KR" dirty="0"/>
              <a:t>, </a:t>
            </a:r>
          </a:p>
          <a:p>
            <a:endParaRPr lang="en-US" altLang="ko-KR" dirty="0"/>
          </a:p>
          <a:p>
            <a:r>
              <a:rPr lang="ko-KR" altLang="en-US" dirty="0"/>
              <a:t>이 알고리즘을 통해 </a:t>
            </a:r>
            <a:r>
              <a:rPr lang="ko-KR" altLang="en-US" dirty="0" err="1"/>
              <a:t>통해</a:t>
            </a:r>
            <a:r>
              <a:rPr lang="ko-KR" altLang="en-US" dirty="0"/>
              <a:t> 정책 함수와 가치 함수를 동시에 학습하여 에이전트가 최적의 행동을 선택할 수 있도록 합니다</a:t>
            </a:r>
            <a:r>
              <a:rPr lang="en-US" altLang="ko-KR" dirty="0"/>
              <a:t>.</a:t>
            </a:r>
          </a:p>
          <a:p>
            <a:endParaRPr lang="en-US" altLang="ko-KR" b="1" dirty="0"/>
          </a:p>
          <a:p>
            <a:r>
              <a:rPr lang="ko-KR" altLang="en-US" b="1" dirty="0"/>
              <a:t>두번째는 </a:t>
            </a:r>
            <a:r>
              <a:rPr lang="en-US" altLang="ko-KR" b="1" dirty="0"/>
              <a:t>Flux Balance Analysis(FBA) </a:t>
            </a:r>
            <a:r>
              <a:rPr lang="ko-KR" altLang="en-US" b="1" dirty="0"/>
              <a:t>라는 개념입니다</a:t>
            </a:r>
            <a:r>
              <a:rPr lang="en-US" altLang="ko-KR" b="1" dirty="0"/>
              <a:t>. </a:t>
            </a:r>
            <a:r>
              <a:rPr lang="en-US" altLang="ko-KR" dirty="0"/>
              <a:t>FBA</a:t>
            </a:r>
            <a:r>
              <a:rPr lang="ko-KR" altLang="en-US" dirty="0"/>
              <a:t>는 대사 네트워크 내에서 물질 흐름을 최적화하여 세포 성장 등의 생물학적 과정을 모델링하는 기법으로</a:t>
            </a:r>
            <a:r>
              <a:rPr lang="en-US" altLang="ko-KR" dirty="0"/>
              <a:t>, </a:t>
            </a:r>
            <a:r>
              <a:rPr lang="ko-KR" altLang="en-US" dirty="0"/>
              <a:t>주어진 조건 하에서 세포가 최대 성장률을 달성할 수 있는 대사 경로를 예측하는데 사용됩니다</a:t>
            </a:r>
            <a:r>
              <a:rPr lang="en-US" altLang="ko-KR" dirty="0"/>
              <a:t>. </a:t>
            </a:r>
            <a:r>
              <a:rPr lang="ko-KR" altLang="en-US" dirty="0"/>
              <a:t>이를 통해 대사 네트워크의 최적 경로를 예측하고</a:t>
            </a:r>
            <a:r>
              <a:rPr lang="en-US" altLang="ko-KR" dirty="0"/>
              <a:t>, </a:t>
            </a:r>
            <a:r>
              <a:rPr lang="ko-KR" altLang="en-US" dirty="0"/>
              <a:t>생물학적 시스템의 효율성을 분석할 수 있습니다</a:t>
            </a:r>
            <a:r>
              <a:rPr lang="en-US" altLang="ko-KR" dirty="0"/>
              <a:t>.</a:t>
            </a:r>
          </a:p>
          <a:p>
            <a:endParaRPr lang="en-US" altLang="ko-KR" dirty="0"/>
          </a:p>
          <a:p>
            <a:r>
              <a:rPr lang="ko-KR" altLang="en-US" dirty="0"/>
              <a:t>다시 말해</a:t>
            </a:r>
            <a:r>
              <a:rPr lang="en-US" altLang="ko-KR" dirty="0"/>
              <a:t>, </a:t>
            </a:r>
            <a:r>
              <a:rPr lang="ko-KR" altLang="en-US" dirty="0"/>
              <a:t>미생물이 외부에서 에너지를 </a:t>
            </a:r>
            <a:r>
              <a:rPr lang="ko-KR" altLang="en-US" dirty="0" err="1"/>
              <a:t>받아드렸을</a:t>
            </a:r>
            <a:r>
              <a:rPr lang="ko-KR" altLang="en-US" dirty="0"/>
              <a:t> 때</a:t>
            </a:r>
            <a:r>
              <a:rPr lang="en-US" altLang="ko-KR" dirty="0"/>
              <a:t>, </a:t>
            </a:r>
            <a:r>
              <a:rPr lang="ko-KR" altLang="en-US" dirty="0"/>
              <a:t>최대의 성장률을 나타내는 경로를 의미합니다</a:t>
            </a:r>
            <a:r>
              <a:rPr lang="en-US" altLang="ko-KR" dirty="0"/>
              <a:t>.</a:t>
            </a:r>
          </a:p>
          <a:p>
            <a:endParaRPr lang="en-US" altLang="ko-KR" dirty="0"/>
          </a:p>
          <a:p>
            <a:r>
              <a:rPr lang="ko-KR" altLang="en-US" dirty="0"/>
              <a:t>더 쉽게 예시로 </a:t>
            </a:r>
            <a:r>
              <a:rPr lang="ko-KR" altLang="en-US" dirty="0" err="1"/>
              <a:t>설명드리면</a:t>
            </a:r>
            <a:r>
              <a:rPr lang="en-US" altLang="ko-KR" dirty="0"/>
              <a:t>, </a:t>
            </a:r>
            <a:r>
              <a:rPr lang="ko-KR" altLang="en-US" dirty="0"/>
              <a:t>사람이 밥을 먹었을 때</a:t>
            </a:r>
            <a:r>
              <a:rPr lang="en-US" altLang="ko-KR" dirty="0"/>
              <a:t>, </a:t>
            </a:r>
            <a:r>
              <a:rPr lang="ko-KR" altLang="en-US" dirty="0"/>
              <a:t>칼로리당 가장 효율적으로 살을 찌울 수 있는 정도를 계산하는 식이라고 생각하면 될 것 같습니다</a:t>
            </a:r>
            <a:r>
              <a:rPr lang="en-US" altLang="ko-KR" dirty="0"/>
              <a:t>.</a:t>
            </a:r>
          </a:p>
          <a:p>
            <a:endParaRPr lang="en-US" altLang="ko-KR" dirty="0"/>
          </a:p>
          <a:p>
            <a:r>
              <a:rPr lang="ko-KR" altLang="en-US" dirty="0"/>
              <a:t>이러한 </a:t>
            </a:r>
            <a:r>
              <a:rPr lang="en-US" altLang="ko-KR" dirty="0"/>
              <a:t>FBA</a:t>
            </a:r>
            <a:r>
              <a:rPr lang="ko-KR" altLang="en-US" dirty="0"/>
              <a:t>를 정의하는 방법은 굉장히 복잡한데</a:t>
            </a:r>
            <a:r>
              <a:rPr lang="en-US" altLang="ko-KR" dirty="0"/>
              <a:t>, </a:t>
            </a:r>
            <a:r>
              <a:rPr lang="ko-KR" altLang="en-US" dirty="0"/>
              <a:t>일부 대표적인 미생물의 유전적인 정보와 일부 표현형 데이터를 이용할 뿐만 아니라 몇가지 가정을 포함시켜 모델을 구축합니다</a:t>
            </a:r>
            <a:r>
              <a:rPr lang="en-US" altLang="ko-KR" dirty="0"/>
              <a:t>.</a:t>
            </a:r>
          </a:p>
          <a:p>
            <a:endParaRPr lang="en-US" altLang="ko-KR" dirty="0"/>
          </a:p>
          <a:p>
            <a:pPr marL="171450" indent="-171450">
              <a:buFontTx/>
              <a:buChar char="-"/>
            </a:pPr>
            <a:r>
              <a:rPr lang="ko-KR" altLang="en-US" dirty="0"/>
              <a:t>외부 환경의 변화보도 세포 내부의 변화가 빠르다</a:t>
            </a:r>
            <a:endParaRPr lang="en-US" altLang="ko-KR" dirty="0"/>
          </a:p>
          <a:p>
            <a:pPr marL="171450" indent="-171450">
              <a:buFontTx/>
              <a:buChar char="-"/>
            </a:pPr>
            <a:r>
              <a:rPr lang="ko-KR" altLang="en-US" dirty="0"/>
              <a:t>항상 최대 성장률 상태에 있다</a:t>
            </a:r>
            <a:endParaRPr lang="en-US" altLang="ko-KR"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4</a:t>
            </a:fld>
            <a:endParaRPr lang="ko-KR" altLang="en-US"/>
          </a:p>
        </p:txBody>
      </p:sp>
    </p:spTree>
    <p:extLst>
      <p:ext uri="{BB962C8B-B14F-4D97-AF65-F5344CB8AC3E}">
        <p14:creationId xmlns:p14="http://schemas.microsoft.com/office/powerpoint/2010/main" val="1206228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이제 본 연구의 방법론에 대해 </a:t>
            </a:r>
            <a:r>
              <a:rPr lang="ko-KR" altLang="en-US" dirty="0" err="1"/>
              <a:t>설명드리겠습니다</a:t>
            </a:r>
            <a:endParaRPr lang="en-US" altLang="ko-KR" dirty="0"/>
          </a:p>
          <a:p>
            <a:endParaRPr lang="en-US" altLang="ko-KR" dirty="0"/>
          </a:p>
          <a:p>
            <a:r>
              <a:rPr lang="ko-KR" altLang="en-US" dirty="0"/>
              <a:t>가장</a:t>
            </a:r>
            <a:r>
              <a:rPr lang="en-US" altLang="ko-KR" dirty="0"/>
              <a:t> </a:t>
            </a:r>
            <a:r>
              <a:rPr lang="ko-KR" altLang="en-US" dirty="0"/>
              <a:t>먼저 환경을 </a:t>
            </a:r>
            <a:r>
              <a:rPr lang="ko-KR" altLang="en-US" dirty="0" err="1"/>
              <a:t>정의할텐데요</a:t>
            </a:r>
            <a:r>
              <a:rPr lang="en-US" altLang="ko-KR" dirty="0"/>
              <a:t>.</a:t>
            </a:r>
          </a:p>
          <a:p>
            <a:endParaRPr lang="en-US" altLang="ko-KR" dirty="0"/>
          </a:p>
          <a:p>
            <a:r>
              <a:rPr lang="ko-KR" altLang="en-US" dirty="0"/>
              <a:t>환경은 </a:t>
            </a:r>
            <a:r>
              <a:rPr lang="en-US" altLang="ko-KR" dirty="0"/>
              <a:t>Agents</a:t>
            </a:r>
            <a:r>
              <a:rPr lang="ko-KR" altLang="en-US" dirty="0"/>
              <a:t>를 둘러싼 모든 </a:t>
            </a:r>
            <a:r>
              <a:rPr lang="en-US" altLang="ko-KR" dirty="0"/>
              <a:t>entities</a:t>
            </a:r>
            <a:r>
              <a:rPr lang="ko-KR" altLang="en-US" dirty="0"/>
              <a:t>라고 정의하고 있습니다</a:t>
            </a:r>
            <a:r>
              <a:rPr lang="en-US" altLang="ko-KR" dirty="0"/>
              <a:t>. </a:t>
            </a:r>
            <a:r>
              <a:rPr lang="ko-KR" altLang="en-US" dirty="0"/>
              <a:t>여기서 </a:t>
            </a:r>
            <a:r>
              <a:rPr lang="en-US" altLang="ko-KR" dirty="0"/>
              <a:t>entities</a:t>
            </a:r>
            <a:r>
              <a:rPr lang="ko-KR" altLang="en-US" dirty="0"/>
              <a:t>란 미생물이 에너지로 사용할 수 있는 포도당이나</a:t>
            </a:r>
            <a:r>
              <a:rPr lang="en-US" altLang="ko-KR" dirty="0"/>
              <a:t>, </a:t>
            </a:r>
            <a:r>
              <a:rPr lang="ko-KR" altLang="en-US" dirty="0"/>
              <a:t>에너지를 만들고 배출하는 대사산물의 농도 그리고 같은 환경에 있는 다른 </a:t>
            </a:r>
            <a:r>
              <a:rPr lang="en-US" altLang="ko-KR" dirty="0"/>
              <a:t>agents</a:t>
            </a:r>
            <a:r>
              <a:rPr lang="ko-KR" altLang="en-US" dirty="0"/>
              <a:t> 등을 의미합니다</a:t>
            </a:r>
            <a:r>
              <a:rPr lang="en-US" altLang="ko-KR" dirty="0"/>
              <a:t>.</a:t>
            </a:r>
          </a:p>
          <a:p>
            <a:endParaRPr lang="en-US" altLang="ko-KR" dirty="0"/>
          </a:p>
          <a:p>
            <a:r>
              <a:rPr lang="ko-KR" altLang="en-US" dirty="0"/>
              <a:t>이러한 환경은 시간이 지남에 따라 변화하게 되며 변화하는 환경에서 </a:t>
            </a:r>
            <a:r>
              <a:rPr lang="en-US" altLang="ko-KR" dirty="0"/>
              <a:t>Agents</a:t>
            </a:r>
            <a:r>
              <a:rPr lang="ko-KR" altLang="en-US" dirty="0"/>
              <a:t>들이 어떻게 최대보상을 위해 행동하는지 시뮬레이션을 진행합니다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5</a:t>
            </a:fld>
            <a:endParaRPr lang="ko-KR" altLang="en-US"/>
          </a:p>
        </p:txBody>
      </p:sp>
    </p:spTree>
    <p:extLst>
      <p:ext uri="{BB962C8B-B14F-4D97-AF65-F5344CB8AC3E}">
        <p14:creationId xmlns:p14="http://schemas.microsoft.com/office/powerpoint/2010/main" val="324425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에이전트는 이러한 대사 네트워크 내에서 학습하는데요</a:t>
            </a:r>
            <a:r>
              <a:rPr lang="en-US" altLang="ko-KR" dirty="0"/>
              <a:t>. </a:t>
            </a:r>
            <a:r>
              <a:rPr lang="ko-KR" altLang="en-US" dirty="0"/>
              <a:t>이어서 </a:t>
            </a:r>
            <a:r>
              <a:rPr lang="en-US" altLang="ko-KR" dirty="0"/>
              <a:t>State, Action, Reward</a:t>
            </a:r>
            <a:r>
              <a:rPr lang="ko-KR" altLang="en-US" dirty="0"/>
              <a:t>에 대해서 차례로 정의하겠습니다</a:t>
            </a:r>
            <a:r>
              <a:rPr lang="en-US" altLang="ko-KR" dirty="0"/>
              <a:t>.</a:t>
            </a:r>
          </a:p>
          <a:p>
            <a:endParaRPr lang="en-US" altLang="ko-KR" dirty="0"/>
          </a:p>
          <a:p>
            <a:r>
              <a:rPr lang="ko-KR" altLang="en-US" dirty="0"/>
              <a:t>먼저 </a:t>
            </a:r>
            <a:r>
              <a:rPr lang="en-US" altLang="ko-KR" dirty="0"/>
              <a:t>State</a:t>
            </a:r>
            <a:r>
              <a:rPr lang="ko-KR" altLang="en-US" dirty="0"/>
              <a:t>는</a:t>
            </a:r>
            <a:r>
              <a:rPr lang="en-US" altLang="ko-KR" dirty="0"/>
              <a:t> agents</a:t>
            </a:r>
            <a:r>
              <a:rPr lang="ko-KR" altLang="en-US" dirty="0"/>
              <a:t>가 인식하는 주변 환경을 의미하는데</a:t>
            </a:r>
            <a:r>
              <a:rPr lang="en-US" altLang="ko-KR" dirty="0"/>
              <a:t>, </a:t>
            </a:r>
            <a:r>
              <a:rPr lang="ko-KR" altLang="en-US" dirty="0" err="1"/>
              <a:t>예를들면</a:t>
            </a:r>
            <a:r>
              <a:rPr lang="ko-KR" altLang="en-US" dirty="0"/>
              <a:t> 다른 </a:t>
            </a:r>
            <a:r>
              <a:rPr lang="en-US" altLang="ko-KR" dirty="0"/>
              <a:t>agent</a:t>
            </a:r>
            <a:r>
              <a:rPr lang="ko-KR" altLang="en-US" dirty="0"/>
              <a:t>의 </a:t>
            </a:r>
            <a:r>
              <a:rPr lang="ko-KR" altLang="en-US" dirty="0" err="1"/>
              <a:t>밀도라던지</a:t>
            </a:r>
            <a:r>
              <a:rPr lang="ko-KR" altLang="en-US" dirty="0"/>
              <a:t> 이용가능한 녹말이나 포도당의 농도</a:t>
            </a:r>
            <a:r>
              <a:rPr lang="en-US" altLang="ko-KR" dirty="0"/>
              <a:t>, </a:t>
            </a:r>
            <a:r>
              <a:rPr lang="ko-KR" altLang="en-US" dirty="0"/>
              <a:t>나아가 다른 </a:t>
            </a:r>
            <a:r>
              <a:rPr lang="en-US" altLang="ko-KR" dirty="0"/>
              <a:t>agent</a:t>
            </a:r>
            <a:r>
              <a:rPr lang="ko-KR" altLang="en-US" dirty="0"/>
              <a:t>가 생산해낸 대사산물 역시 </a:t>
            </a:r>
            <a:r>
              <a:rPr lang="en-US" altLang="ko-KR" dirty="0"/>
              <a:t>state</a:t>
            </a:r>
            <a:r>
              <a:rPr lang="ko-KR" altLang="en-US" dirty="0"/>
              <a:t>에 포함될 수 있을 것입니다</a:t>
            </a:r>
            <a:r>
              <a:rPr lang="en-US" altLang="ko-KR" dirty="0"/>
              <a:t>.</a:t>
            </a:r>
          </a:p>
          <a:p>
            <a:endParaRPr lang="en-US" altLang="ko-KR" dirty="0"/>
          </a:p>
          <a:p>
            <a:r>
              <a:rPr lang="ko-KR" altLang="en-US" dirty="0"/>
              <a:t>우선 예시로 넣어둔 가장 간단한 코드에서 는 </a:t>
            </a:r>
            <a:r>
              <a:rPr lang="en-US" altLang="ko-KR" dirty="0"/>
              <a:t>agent2, </a:t>
            </a:r>
            <a:r>
              <a:rPr lang="en-US" altLang="ko-KR" dirty="0" err="1"/>
              <a:t>Glc</a:t>
            </a:r>
            <a:r>
              <a:rPr lang="en-US" altLang="ko-KR" dirty="0"/>
              <a:t>, Starch</a:t>
            </a:r>
            <a:r>
              <a:rPr lang="ko-KR" altLang="en-US" dirty="0"/>
              <a:t>가 정의되어져 있네요</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6</a:t>
            </a:fld>
            <a:endParaRPr lang="ko-KR" altLang="en-US"/>
          </a:p>
        </p:txBody>
      </p:sp>
    </p:spTree>
    <p:extLst>
      <p:ext uri="{BB962C8B-B14F-4D97-AF65-F5344CB8AC3E}">
        <p14:creationId xmlns:p14="http://schemas.microsoft.com/office/powerpoint/2010/main" val="1238169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다음으로 해당 코드에서 </a:t>
            </a:r>
            <a:r>
              <a:rPr lang="en-US" altLang="ko-KR" dirty="0"/>
              <a:t>Action</a:t>
            </a:r>
            <a:r>
              <a:rPr lang="ko-KR" altLang="en-US" dirty="0"/>
              <a:t>은 </a:t>
            </a:r>
            <a:r>
              <a:rPr lang="en-US" altLang="ko-KR" dirty="0"/>
              <a:t>Amylase</a:t>
            </a:r>
            <a:r>
              <a:rPr lang="ko-KR" altLang="en-US" dirty="0"/>
              <a:t>를 분비하는 행동으로 정의하고 있습니다</a:t>
            </a:r>
            <a:r>
              <a:rPr lang="en-US" altLang="ko-KR" dirty="0"/>
              <a:t>.</a:t>
            </a:r>
          </a:p>
          <a:p>
            <a:endParaRPr lang="en-US" altLang="ko-KR" dirty="0"/>
          </a:p>
          <a:p>
            <a:r>
              <a:rPr lang="en-US" altLang="ko-KR" dirty="0"/>
              <a:t>Amylase</a:t>
            </a:r>
            <a:r>
              <a:rPr lang="ko-KR" altLang="en-US" dirty="0"/>
              <a:t>는 환경에 존재하는 </a:t>
            </a:r>
            <a:r>
              <a:rPr lang="en-US" altLang="ko-KR" dirty="0"/>
              <a:t>Starch</a:t>
            </a:r>
            <a:r>
              <a:rPr lang="ko-KR" altLang="en-US" dirty="0"/>
              <a:t>를 흡수가능한 </a:t>
            </a:r>
            <a:r>
              <a:rPr lang="en-US" altLang="ko-KR" dirty="0"/>
              <a:t>Glucose</a:t>
            </a:r>
            <a:r>
              <a:rPr lang="ko-KR" altLang="en-US" dirty="0"/>
              <a:t>로 분해하는 역할을 하며</a:t>
            </a:r>
            <a:r>
              <a:rPr lang="en-US" altLang="ko-KR" dirty="0"/>
              <a:t>, </a:t>
            </a:r>
            <a:r>
              <a:rPr lang="ko-KR" altLang="en-US" dirty="0"/>
              <a:t>생장하기 위해서는 </a:t>
            </a:r>
            <a:r>
              <a:rPr lang="en-US" altLang="ko-KR" dirty="0"/>
              <a:t>Starch</a:t>
            </a:r>
            <a:r>
              <a:rPr lang="ko-KR" altLang="en-US" dirty="0"/>
              <a:t>를 분해하기 위해 </a:t>
            </a:r>
            <a:r>
              <a:rPr lang="en-US" altLang="ko-KR" dirty="0"/>
              <a:t>Amylase</a:t>
            </a:r>
            <a:r>
              <a:rPr lang="ko-KR" altLang="en-US" dirty="0"/>
              <a:t>를 </a:t>
            </a:r>
            <a:r>
              <a:rPr lang="ko-KR" altLang="en-US" dirty="0" err="1"/>
              <a:t>분비해야합니다</a:t>
            </a:r>
            <a:r>
              <a:rPr lang="en-US" altLang="ko-KR" dirty="0"/>
              <a:t>.</a:t>
            </a:r>
            <a:r>
              <a:rPr lang="ko-KR" altLang="en-US" dirty="0"/>
              <a:t> </a:t>
            </a:r>
            <a:endParaRPr lang="en-US" altLang="ko-KR" dirty="0"/>
          </a:p>
          <a:p>
            <a:endParaRPr lang="en-US" altLang="ko-KR" dirty="0"/>
          </a:p>
          <a:p>
            <a:r>
              <a:rPr lang="ko-KR" altLang="en-US" dirty="0"/>
              <a:t>따라서 어떻게 </a:t>
            </a:r>
            <a:r>
              <a:rPr lang="en-US" altLang="ko-KR" dirty="0"/>
              <a:t>Amylase</a:t>
            </a:r>
            <a:r>
              <a:rPr lang="ko-KR" altLang="en-US" dirty="0"/>
              <a:t>를 분비할지에 대한 전략을 </a:t>
            </a:r>
            <a:r>
              <a:rPr lang="en-US" altLang="ko-KR" dirty="0"/>
              <a:t>agent</a:t>
            </a:r>
            <a:r>
              <a:rPr lang="ko-KR" altLang="en-US" dirty="0"/>
              <a:t>가 학습하게 될 것입니다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7</a:t>
            </a:fld>
            <a:endParaRPr lang="ko-KR" altLang="en-US"/>
          </a:p>
        </p:txBody>
      </p:sp>
    </p:spTree>
    <p:extLst>
      <p:ext uri="{BB962C8B-B14F-4D97-AF65-F5344CB8AC3E}">
        <p14:creationId xmlns:p14="http://schemas.microsoft.com/office/powerpoint/2010/main" val="435994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마지막으로 </a:t>
            </a:r>
            <a:r>
              <a:rPr lang="en-US" altLang="ko-KR" dirty="0"/>
              <a:t>Reward</a:t>
            </a:r>
            <a:r>
              <a:rPr lang="ko-KR" altLang="en-US" dirty="0"/>
              <a:t>는 결국 </a:t>
            </a:r>
            <a:r>
              <a:rPr lang="en-US" altLang="ko-KR" dirty="0"/>
              <a:t>FBA</a:t>
            </a:r>
            <a:r>
              <a:rPr lang="ko-KR" altLang="en-US" dirty="0"/>
              <a:t>를 통해 계산되는 에이전트의 성장률이 됩니다</a:t>
            </a:r>
            <a:r>
              <a:rPr lang="en-US" altLang="ko-KR" dirty="0"/>
              <a:t>.</a:t>
            </a:r>
          </a:p>
          <a:p>
            <a:endParaRPr lang="en-US" altLang="ko-KR" dirty="0"/>
          </a:p>
          <a:p>
            <a:r>
              <a:rPr lang="ko-KR" altLang="en-US" dirty="0"/>
              <a:t>앞에서 </a:t>
            </a:r>
            <a:r>
              <a:rPr lang="ko-KR" altLang="en-US" dirty="0" err="1"/>
              <a:t>설명드린</a:t>
            </a:r>
            <a:r>
              <a:rPr lang="ko-KR" altLang="en-US" dirty="0"/>
              <a:t> 것 </a:t>
            </a:r>
            <a:r>
              <a:rPr lang="ko-KR" altLang="en-US" dirty="0" err="1"/>
              <a:t>처럼</a:t>
            </a:r>
            <a:r>
              <a:rPr lang="en-US" altLang="ko-KR" dirty="0"/>
              <a:t>, </a:t>
            </a:r>
            <a:r>
              <a:rPr lang="ko-KR" altLang="en-US" dirty="0"/>
              <a:t>에너지 소스로부터 </a:t>
            </a:r>
            <a:r>
              <a:rPr lang="ko-KR" altLang="en-US" dirty="0" err="1"/>
              <a:t>얼마만큼에</a:t>
            </a:r>
            <a:r>
              <a:rPr lang="ko-KR" altLang="en-US" dirty="0"/>
              <a:t> 성장률이 도출되는지에 대한 함수가 </a:t>
            </a:r>
            <a:r>
              <a:rPr lang="en-US" altLang="ko-KR" dirty="0"/>
              <a:t>FBA</a:t>
            </a:r>
            <a:r>
              <a:rPr lang="ko-KR" altLang="en-US" dirty="0"/>
              <a:t>가 </a:t>
            </a:r>
            <a:r>
              <a:rPr lang="ko-KR" altLang="en-US" dirty="0" err="1"/>
              <a:t>될텐데요</a:t>
            </a:r>
            <a:r>
              <a:rPr lang="en-US" altLang="ko-KR" dirty="0"/>
              <a:t>.</a:t>
            </a:r>
          </a:p>
          <a:p>
            <a:endParaRPr lang="en-US" altLang="ko-KR" dirty="0"/>
          </a:p>
          <a:p>
            <a:r>
              <a:rPr lang="en-US" altLang="ko-KR" dirty="0"/>
              <a:t>Amylase</a:t>
            </a:r>
            <a:r>
              <a:rPr lang="ko-KR" altLang="en-US" dirty="0"/>
              <a:t>를 만들기 위해서는 에너지를 소비하기 때문에 성장률에 </a:t>
            </a:r>
            <a:r>
              <a:rPr lang="ko-KR" altLang="en-US" dirty="0" err="1"/>
              <a:t>마이너스적인</a:t>
            </a:r>
            <a:r>
              <a:rPr lang="ko-KR" altLang="en-US" dirty="0"/>
              <a:t> 요소이겠죠</a:t>
            </a:r>
            <a:r>
              <a:rPr lang="en-US" altLang="ko-KR" dirty="0"/>
              <a:t>?</a:t>
            </a:r>
          </a:p>
          <a:p>
            <a:endParaRPr lang="en-US" altLang="ko-KR" dirty="0"/>
          </a:p>
          <a:p>
            <a:r>
              <a:rPr lang="ko-KR" altLang="en-US" dirty="0"/>
              <a:t>반대로 </a:t>
            </a:r>
            <a:r>
              <a:rPr lang="en-US" altLang="ko-KR" dirty="0"/>
              <a:t>glucose</a:t>
            </a:r>
            <a:r>
              <a:rPr lang="ko-KR" altLang="en-US" dirty="0"/>
              <a:t>를 흡수하는 것은 에너지를 획득하기 때문에 성장률에 긍정적인 요소입니다</a:t>
            </a:r>
            <a:r>
              <a:rPr lang="en-US" altLang="ko-KR" dirty="0"/>
              <a:t>.</a:t>
            </a:r>
          </a:p>
          <a:p>
            <a:endParaRPr lang="en-US" altLang="ko-KR" dirty="0"/>
          </a:p>
          <a:p>
            <a:r>
              <a:rPr lang="ko-KR" altLang="en-US" dirty="0"/>
              <a:t>따라서 </a:t>
            </a:r>
            <a:r>
              <a:rPr lang="en-US" altLang="ko-KR" dirty="0"/>
              <a:t>Amylase</a:t>
            </a:r>
            <a:r>
              <a:rPr lang="ko-KR" altLang="en-US" dirty="0"/>
              <a:t>를 얼마만큼 만들어서 에너지를 소비했는지 </a:t>
            </a:r>
            <a:r>
              <a:rPr lang="en-US" altLang="ko-KR" dirty="0"/>
              <a:t>glucose</a:t>
            </a:r>
            <a:r>
              <a:rPr lang="ko-KR" altLang="en-US" dirty="0"/>
              <a:t>를 얼마만큼 흡수해서 에너지를 획득했는지</a:t>
            </a:r>
            <a:r>
              <a:rPr lang="en-US" altLang="ko-KR" dirty="0"/>
              <a:t>, </a:t>
            </a:r>
            <a:r>
              <a:rPr lang="ko-KR" altLang="en-US" dirty="0"/>
              <a:t>그리고 다른 </a:t>
            </a:r>
            <a:r>
              <a:rPr lang="en-US" altLang="ko-KR" dirty="0"/>
              <a:t>agent</a:t>
            </a:r>
            <a:r>
              <a:rPr lang="ko-KR" altLang="en-US" dirty="0"/>
              <a:t>들과 어떻게 상호작용 했는지 등을 고려하여 미생물의 성장률을 도출하게 됩니다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8</a:t>
            </a:fld>
            <a:endParaRPr lang="ko-KR" altLang="en-US"/>
          </a:p>
        </p:txBody>
      </p:sp>
    </p:spTree>
    <p:extLst>
      <p:ext uri="{BB962C8B-B14F-4D97-AF65-F5344CB8AC3E}">
        <p14:creationId xmlns:p14="http://schemas.microsoft.com/office/powerpoint/2010/main" val="116150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dirty="0"/>
              <a:t>구현 세부사항으로는 </a:t>
            </a:r>
            <a:endParaRPr lang="en-US" altLang="ko-KR" b="0" dirty="0"/>
          </a:p>
          <a:p>
            <a:endParaRPr lang="ko-KR" altLang="en-US" b="0" dirty="0"/>
          </a:p>
          <a:p>
            <a:r>
              <a:rPr lang="ko-KR" altLang="en-US" b="0" dirty="0"/>
              <a:t>프로그래밍 언어 및 환경으로</a:t>
            </a:r>
            <a:endParaRPr lang="en-US" altLang="ko-KR" b="0" dirty="0"/>
          </a:p>
          <a:p>
            <a:r>
              <a:rPr lang="en-US" altLang="ko-KR" b="0" dirty="0"/>
              <a:t>SPAM-DFBA</a:t>
            </a:r>
            <a:r>
              <a:rPr lang="ko-KR" altLang="en-US" b="0" dirty="0"/>
              <a:t>는 </a:t>
            </a:r>
            <a:r>
              <a:rPr lang="en-US" altLang="ko-KR" b="0" dirty="0"/>
              <a:t>Python 3.10 </a:t>
            </a:r>
            <a:r>
              <a:rPr lang="ko-KR" altLang="en-US" b="0" dirty="0"/>
              <a:t>버전으로 구현되었으며 </a:t>
            </a:r>
            <a:r>
              <a:rPr lang="en-US" altLang="ko-KR" b="0" dirty="0" err="1"/>
              <a:t>Jupyter</a:t>
            </a:r>
            <a:r>
              <a:rPr lang="en-US" altLang="ko-KR" b="0" dirty="0"/>
              <a:t> Notebooks </a:t>
            </a:r>
            <a:r>
              <a:rPr lang="ko-KR" altLang="en-US" b="0" dirty="0"/>
              <a:t>형식으로 재현하며 확인하였습니다</a:t>
            </a:r>
            <a:r>
              <a:rPr lang="en-US" altLang="ko-KR" b="0" dirty="0"/>
              <a:t>. </a:t>
            </a:r>
          </a:p>
          <a:p>
            <a:endParaRPr lang="en-US" altLang="ko-KR" b="0" dirty="0"/>
          </a:p>
          <a:p>
            <a:r>
              <a:rPr lang="ko-KR" altLang="en-US" b="0" dirty="0"/>
              <a:t>사용된 라이브러리 및 도구로는 먼저</a:t>
            </a:r>
            <a:endParaRPr lang="en-US" altLang="ko-KR" b="0" dirty="0"/>
          </a:p>
          <a:p>
            <a:endParaRPr lang="en-US" altLang="ko-KR" b="0" dirty="0"/>
          </a:p>
          <a:p>
            <a:r>
              <a:rPr lang="en-US" altLang="ko-KR" b="0" dirty="0" err="1"/>
              <a:t>COBRApy</a:t>
            </a:r>
            <a:r>
              <a:rPr lang="en-US" altLang="ko-KR" b="0" dirty="0"/>
              <a:t> </a:t>
            </a:r>
            <a:r>
              <a:rPr lang="ko-KR" altLang="en-US" b="0" dirty="0"/>
              <a:t>를 사용했는데 이는</a:t>
            </a:r>
            <a:r>
              <a:rPr lang="en-US" altLang="ko-KR" b="0" dirty="0"/>
              <a:t> </a:t>
            </a:r>
            <a:r>
              <a:rPr lang="ko-KR" altLang="en-US" b="0" dirty="0"/>
              <a:t>대사 네트워크 분석을 위한 </a:t>
            </a:r>
            <a:r>
              <a:rPr lang="en-US" altLang="ko-KR" b="0" dirty="0"/>
              <a:t>Python </a:t>
            </a:r>
            <a:r>
              <a:rPr lang="ko-KR" altLang="en-US" b="0" dirty="0"/>
              <a:t>패키지로</a:t>
            </a:r>
            <a:r>
              <a:rPr lang="en-US" altLang="ko-KR" b="0" dirty="0"/>
              <a:t>, </a:t>
            </a:r>
            <a:r>
              <a:rPr lang="ko-KR" altLang="en-US" b="0" dirty="0"/>
              <a:t>생물학적 네트워크의 대사 흐름을 시뮬레이션하고 분석하는 데 사용됩니다</a:t>
            </a:r>
            <a:r>
              <a:rPr lang="en-US" altLang="ko-KR" b="0" dirty="0"/>
              <a:t>.</a:t>
            </a:r>
          </a:p>
          <a:p>
            <a:r>
              <a:rPr lang="ko-KR" altLang="en-US" b="0" dirty="0" err="1"/>
              <a:t>솔버로는</a:t>
            </a:r>
            <a:r>
              <a:rPr lang="ko-KR" altLang="en-US" b="0" dirty="0"/>
              <a:t> </a:t>
            </a:r>
            <a:r>
              <a:rPr lang="en-US" altLang="ko-KR" b="0" dirty="0"/>
              <a:t>GLPK</a:t>
            </a:r>
            <a:r>
              <a:rPr lang="ko-KR" altLang="en-US" b="0" dirty="0"/>
              <a:t>와 </a:t>
            </a:r>
            <a:r>
              <a:rPr lang="en-US" altLang="ko-KR" b="0" dirty="0" err="1"/>
              <a:t>Gurobi</a:t>
            </a:r>
            <a:r>
              <a:rPr lang="en-US" altLang="ko-KR" b="0" dirty="0"/>
              <a:t> Optimizer</a:t>
            </a:r>
            <a:r>
              <a:rPr lang="ko-KR" altLang="en-US" b="0" dirty="0"/>
              <a:t>를 사용했는데</a:t>
            </a:r>
            <a:r>
              <a:rPr lang="en-US" altLang="ko-KR" b="0" dirty="0"/>
              <a:t>, </a:t>
            </a:r>
            <a:r>
              <a:rPr lang="ko-KR" altLang="en-US" b="0" dirty="0"/>
              <a:t>특히 실제 제작된 미생물 모델을 가지고 </a:t>
            </a:r>
            <a:r>
              <a:rPr lang="ko-KR" altLang="en-US" b="0" dirty="0" err="1"/>
              <a:t>시물레이션</a:t>
            </a:r>
            <a:r>
              <a:rPr lang="ko-KR" altLang="en-US" b="0" dirty="0"/>
              <a:t> </a:t>
            </a:r>
            <a:r>
              <a:rPr lang="ko-KR" altLang="en-US" b="0" dirty="0" err="1"/>
              <a:t>할때에는</a:t>
            </a:r>
            <a:r>
              <a:rPr lang="ko-KR" altLang="en-US" b="0" dirty="0"/>
              <a:t> 데이터가 커서 </a:t>
            </a:r>
            <a:r>
              <a:rPr lang="en-US" altLang="ko-KR" b="0" dirty="0" err="1"/>
              <a:t>Gurobi</a:t>
            </a:r>
            <a:r>
              <a:rPr lang="en-US" altLang="ko-KR" b="0" dirty="0"/>
              <a:t> Optimizer </a:t>
            </a:r>
            <a:r>
              <a:rPr lang="en-US" altLang="ko-KR" b="0" dirty="0" err="1"/>
              <a:t>licencer</a:t>
            </a:r>
            <a:r>
              <a:rPr lang="ko-KR" altLang="en-US" b="0" dirty="0"/>
              <a:t>가 필요하여 </a:t>
            </a:r>
            <a:r>
              <a:rPr lang="ko-KR" altLang="en-US" b="0" dirty="0" err="1"/>
              <a:t>학생용</a:t>
            </a:r>
            <a:r>
              <a:rPr lang="ko-KR" altLang="en-US" b="0" dirty="0"/>
              <a:t> 무료 라이선스를 받아 사용했습니다</a:t>
            </a:r>
            <a:r>
              <a:rPr lang="en-US" altLang="ko-KR" b="0" dirty="0"/>
              <a:t>.</a:t>
            </a:r>
            <a:r>
              <a:rPr lang="ko-KR" altLang="en-US" b="0" dirty="0"/>
              <a:t> </a:t>
            </a:r>
            <a:endParaRPr lang="en-US" altLang="ko-KR" b="0" dirty="0"/>
          </a:p>
          <a:p>
            <a:endParaRPr lang="en-US" altLang="ko-KR" b="0" dirty="0"/>
          </a:p>
          <a:p>
            <a:r>
              <a:rPr lang="ko-KR" altLang="en-US" b="0" dirty="0"/>
              <a:t>신경망은 </a:t>
            </a:r>
            <a:r>
              <a:rPr lang="en-US" altLang="ko-KR" b="0" dirty="0" err="1"/>
              <a:t>PyTorch</a:t>
            </a:r>
            <a:r>
              <a:rPr lang="en-US" altLang="ko-KR" b="0" dirty="0"/>
              <a:t> </a:t>
            </a:r>
            <a:r>
              <a:rPr lang="ko-KR" altLang="en-US" b="0" dirty="0"/>
              <a:t>를 사용했으며</a:t>
            </a:r>
            <a:r>
              <a:rPr lang="en-US" altLang="ko-KR" b="0" dirty="0"/>
              <a:t>, </a:t>
            </a:r>
            <a:r>
              <a:rPr lang="ko-KR" altLang="en-US" b="0" dirty="0"/>
              <a:t>병렬 컴퓨팅은 </a:t>
            </a:r>
            <a:r>
              <a:rPr lang="en-US" altLang="ko-KR" b="0" dirty="0"/>
              <a:t>CPU</a:t>
            </a:r>
            <a:r>
              <a:rPr lang="ko-KR" altLang="en-US" b="0" dirty="0"/>
              <a:t>를 이용하는 </a:t>
            </a:r>
            <a:r>
              <a:rPr lang="en-US" altLang="ko-KR" b="0" dirty="0"/>
              <a:t>Ray </a:t>
            </a:r>
            <a:r>
              <a:rPr lang="ko-KR" altLang="en-US" b="0" dirty="0"/>
              <a:t>라이브러리를 사용했습니다</a:t>
            </a:r>
            <a:r>
              <a:rPr lang="en-US" altLang="ko-KR" b="0" dirty="0"/>
              <a:t>.</a:t>
            </a:r>
          </a:p>
          <a:p>
            <a:endParaRPr lang="en-US" altLang="ko-KR" b="0" dirty="0"/>
          </a:p>
          <a:p>
            <a:r>
              <a:rPr lang="ko-KR" altLang="en-US" b="0" dirty="0"/>
              <a:t>끝으로 시각화를 위해서는 </a:t>
            </a:r>
            <a:r>
              <a:rPr lang="en-US" altLang="ko-KR" b="0" dirty="0" err="1"/>
              <a:t>Plotly</a:t>
            </a:r>
            <a:r>
              <a:rPr lang="ko-KR" altLang="en-US" b="0" dirty="0"/>
              <a:t>를 사용했습니다</a:t>
            </a:r>
            <a:r>
              <a:rPr lang="en-US" altLang="ko-KR" b="0" dirty="0"/>
              <a:t>.</a:t>
            </a:r>
          </a:p>
          <a:p>
            <a:endParaRPr lang="en-US" altLang="ko-KR" b="0" dirty="0"/>
          </a:p>
          <a:p>
            <a:r>
              <a:rPr lang="ko-KR" altLang="en-US" b="0" dirty="0"/>
              <a:t>이를 기반으로 </a:t>
            </a:r>
            <a:r>
              <a:rPr lang="en-US" altLang="ko-KR" b="0" dirty="0"/>
              <a:t>3</a:t>
            </a:r>
            <a:r>
              <a:rPr lang="ko-KR" altLang="en-US" b="0" dirty="0"/>
              <a:t>가지의 사례에 대해 미생물 간에 상호작용 상황을 가정하여 결과를 예측하고 입증하였습니다</a:t>
            </a:r>
            <a:r>
              <a:rPr lang="en-US" altLang="ko-KR" b="0" dirty="0"/>
              <a:t>.</a:t>
            </a:r>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9</a:t>
            </a:fld>
            <a:endParaRPr lang="ko-KR" altLang="en-US"/>
          </a:p>
        </p:txBody>
      </p:sp>
    </p:spTree>
    <p:extLst>
      <p:ext uri="{BB962C8B-B14F-4D97-AF65-F5344CB8AC3E}">
        <p14:creationId xmlns:p14="http://schemas.microsoft.com/office/powerpoint/2010/main" val="334734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353CD5-19BB-56F2-D87B-98F346E904C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CFA08FBC-F76E-0B46-87DF-F478402B42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98B314A-A9F6-DF9E-6D7A-064F696A6471}"/>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F09F3E1A-E37B-60F2-3955-9AE9AEE3064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E5E96A-002C-F2BD-A0CD-D32A65A6B752}"/>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1256648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EF76C2-5E59-FC35-1029-E692C660ED4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CED110E-226C-FC07-0D02-AE14BB6EA95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D62E131-094C-EBD3-6F46-3FB2A1190540}"/>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3D4B86DA-5520-D531-4B5D-BB6630B8006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62F060-D9FA-1442-4973-7D7AF25B1B68}"/>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369407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A47EED-998A-6377-42BB-C01C2DD29627}"/>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7E6E249B-82E0-5905-4F03-8C1639F2069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E4DE873-B75F-0688-1155-D56D2877EF23}"/>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BB35E6A6-D002-1DBC-F8CF-4C293B27034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C94C01F-494A-0F84-AF63-77ACB77F71D1}"/>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2058222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6E673F-F367-72D5-FD8E-4B815E191D2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EFD1C09-9B20-A795-51E7-9821AD4B9908}"/>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07E7B09-774E-60DE-7960-BABA0840E8FC}"/>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E56F9076-52E3-0129-0A16-BA3FC59C3DE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1538D7-EEA6-62E7-E751-6D5576038B9B}"/>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2804010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F16C8-73CF-B68B-46DD-4C3898D06EBF}"/>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FF18BAA-9631-D0B3-40FB-99CD8283B8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1399AC8-AA62-3A75-7A6F-98B127C56390}"/>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0BCFF872-546F-A2CC-EE7E-F53A60A6A00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A688242-9106-2D7E-03A7-C15F1DE4E2F4}"/>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2662385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10B165-5887-326B-19B1-FBDB28753EB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8D0E640-0EEB-42F3-D31A-FCB42708EA0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D66A4C9-6FA0-F8DF-BEBE-461CC5B757F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0F905475-6C2D-B7B1-4D26-4E6233CBC9EB}"/>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6" name="바닥글 개체 틀 5">
            <a:extLst>
              <a:ext uri="{FF2B5EF4-FFF2-40B4-BE49-F238E27FC236}">
                <a16:creationId xmlns:a16="http://schemas.microsoft.com/office/drawing/2014/main" id="{360A0005-BD24-5CEA-91C8-A10615D358B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C8AEE50-6328-534A-D814-0E7739413AFE}"/>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441509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7133C2-B901-DCA7-B623-6CB335D1DB5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C22FD71-091F-4CB5-2650-2AEEED9C8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9080669-F0FB-5D85-A12A-8EB4AE1C578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BC186399-D887-29DA-3E98-B284556AB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55A5A69-3A99-9D41-0EDD-5AC4B3D9B09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36A34BD2-9072-7178-8BC1-E48CECBAC8D0}"/>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8" name="바닥글 개체 틀 7">
            <a:extLst>
              <a:ext uri="{FF2B5EF4-FFF2-40B4-BE49-F238E27FC236}">
                <a16:creationId xmlns:a16="http://schemas.microsoft.com/office/drawing/2014/main" id="{0A086BEA-59C7-2B67-8CAC-D412ECB184B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7144861-EE81-6CDE-4F88-01B44BCEBA8F}"/>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3010628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330203-683C-2641-2BE1-445A676D4C3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5FC4237-9985-2B15-C78F-3AC0C189F166}"/>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4" name="바닥글 개체 틀 3">
            <a:extLst>
              <a:ext uri="{FF2B5EF4-FFF2-40B4-BE49-F238E27FC236}">
                <a16:creationId xmlns:a16="http://schemas.microsoft.com/office/drawing/2014/main" id="{E1A3DD26-87EC-02EC-37A8-1922CA6A3CB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50050B54-E9C9-F6D2-8B41-0619773BF1B4}"/>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162400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8A0F63F-9545-A4A4-2D60-EA09B6CE786C}"/>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3" name="바닥글 개체 틀 2">
            <a:extLst>
              <a:ext uri="{FF2B5EF4-FFF2-40B4-BE49-F238E27FC236}">
                <a16:creationId xmlns:a16="http://schemas.microsoft.com/office/drawing/2014/main" id="{DC5CDC8E-BD51-13A3-CFA1-0E758A10CF1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459AFA2-1311-563B-4511-00E595806B3F}"/>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3158344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5B0588-DC07-EE8E-8627-44D18ACFF9E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0218BE2-4381-A78C-E27E-D9F9160460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F43615BC-6715-3CF5-FC3B-36B06C86B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10BE56B-6222-F403-57C7-36A0A897C764}"/>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6" name="바닥글 개체 틀 5">
            <a:extLst>
              <a:ext uri="{FF2B5EF4-FFF2-40B4-BE49-F238E27FC236}">
                <a16:creationId xmlns:a16="http://schemas.microsoft.com/office/drawing/2014/main" id="{D4EC6DE5-C766-2CAA-D016-8165293EA47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F4DDAD4-8636-5BE7-D60B-640A7418BD64}"/>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167493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8076E8-64CE-80FB-1873-F610CC5518A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4915EA5-ADED-F23E-4091-BC71DD93D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A4368C5-A65C-E952-4876-1DD08F53A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ABABD5B-3B74-E341-24EC-E58845EB1637}"/>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6" name="바닥글 개체 틀 5">
            <a:extLst>
              <a:ext uri="{FF2B5EF4-FFF2-40B4-BE49-F238E27FC236}">
                <a16:creationId xmlns:a16="http://schemas.microsoft.com/office/drawing/2014/main" id="{0DA12055-E3C4-BA56-77F6-A54765659A9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662E242-1558-17BA-FE1F-977E7F52CD04}"/>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1018388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F8F8565-FCEF-A2A1-7BD1-6AB4CC1B0E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6070DE7-ACD4-7342-7175-567ECD82D2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FFDCA6E-0777-FF7C-4D00-22F63FEFA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1FC6ED2D-71E1-8AA7-9C2F-95FC2F83AD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8CE8B988-A3E4-A12D-6A4B-49FE7DE97E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168213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상징, 로고, 엠블럼, 폰트이(가) 표시된 사진&#10;&#10;자동 생성된 설명">
            <a:extLst>
              <a:ext uri="{FF2B5EF4-FFF2-40B4-BE49-F238E27FC236}">
                <a16:creationId xmlns:a16="http://schemas.microsoft.com/office/drawing/2014/main" id="{91814367-D41C-1AB0-C927-EF81A875A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344356"/>
            <a:ext cx="1028700" cy="1240972"/>
          </a:xfrm>
          <a:prstGeom prst="rect">
            <a:avLst/>
          </a:prstGeom>
        </p:spPr>
      </p:pic>
      <p:sp>
        <p:nvSpPr>
          <p:cNvPr id="4" name="TextBox 3">
            <a:extLst>
              <a:ext uri="{FF2B5EF4-FFF2-40B4-BE49-F238E27FC236}">
                <a16:creationId xmlns:a16="http://schemas.microsoft.com/office/drawing/2014/main" id="{CF767EE6-9335-6795-7F5C-DB1D607DB88A}"/>
              </a:ext>
            </a:extLst>
          </p:cNvPr>
          <p:cNvSpPr txBox="1"/>
          <p:nvPr/>
        </p:nvSpPr>
        <p:spPr>
          <a:xfrm>
            <a:off x="792480" y="2060031"/>
            <a:ext cx="10607040" cy="1754326"/>
          </a:xfrm>
          <a:prstGeom prst="rect">
            <a:avLst/>
          </a:prstGeom>
          <a:solidFill>
            <a:schemeClr val="bg1">
              <a:alpha val="70000"/>
            </a:schemeClr>
          </a:solidFill>
        </p:spPr>
        <p:txBody>
          <a:bodyPr wrap="square">
            <a:spAutoFit/>
          </a:bodyPr>
          <a:lstStyle/>
          <a:p>
            <a:pPr algn="ctr"/>
            <a:r>
              <a:rPr lang="en-US" altLang="ko-KR" sz="3600" b="1" dirty="0">
                <a:latin typeface="Calibri" panose="020F0502020204030204" pitchFamily="34" charset="0"/>
                <a:ea typeface="Calibri" panose="020F0502020204030204" pitchFamily="34" charset="0"/>
                <a:cs typeface="Calibri" panose="020F0502020204030204" pitchFamily="34" charset="0"/>
              </a:rPr>
              <a:t>Microbial interactions from a new perspective:</a:t>
            </a:r>
          </a:p>
          <a:p>
            <a:pPr algn="ctr"/>
            <a:r>
              <a:rPr lang="en-US" altLang="ko-KR" sz="3600" b="1" dirty="0">
                <a:latin typeface="Calibri" panose="020F0502020204030204" pitchFamily="34" charset="0"/>
                <a:ea typeface="Calibri" panose="020F0502020204030204" pitchFamily="34" charset="0"/>
                <a:cs typeface="Calibri" panose="020F0502020204030204" pitchFamily="34" charset="0"/>
              </a:rPr>
              <a:t>reinforcement learning reveals new insights into microbiome evolution</a:t>
            </a:r>
            <a:endParaRPr lang="ko-KR" altLang="en-US"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DDE096B-3A3F-B9BD-F742-932E7FDD32F6}"/>
              </a:ext>
            </a:extLst>
          </p:cNvPr>
          <p:cNvSpPr txBox="1"/>
          <p:nvPr/>
        </p:nvSpPr>
        <p:spPr>
          <a:xfrm>
            <a:off x="792480" y="4804522"/>
            <a:ext cx="10607040" cy="1709122"/>
          </a:xfrm>
          <a:prstGeom prst="rect">
            <a:avLst/>
          </a:prstGeom>
          <a:noFill/>
        </p:spPr>
        <p:txBody>
          <a:bodyPr wrap="square">
            <a:spAutoFit/>
          </a:bodyPr>
          <a:lstStyle/>
          <a:p>
            <a:pPr algn="ctr">
              <a:lnSpc>
                <a:spcPct val="150000"/>
              </a:lnSpc>
            </a:pPr>
            <a:r>
              <a:rPr lang="ko-KR" altLang="en-US" dirty="0">
                <a:latin typeface="Calibri" panose="020F0502020204030204" pitchFamily="34" charset="0"/>
                <a:ea typeface="Calibri" panose="020F0502020204030204" pitchFamily="34" charset="0"/>
                <a:cs typeface="Calibri" panose="020F0502020204030204" pitchFamily="34" charset="0"/>
              </a:rPr>
              <a:t>강화학습 실제</a:t>
            </a:r>
            <a:endParaRPr lang="en-US" altLang="ko-KR" dirty="0">
              <a:latin typeface="Calibri" panose="020F0502020204030204" pitchFamily="34" charset="0"/>
              <a:ea typeface="Calibri" panose="020F0502020204030204" pitchFamily="34" charset="0"/>
              <a:cs typeface="Calibri" panose="020F0502020204030204" pitchFamily="34" charset="0"/>
            </a:endParaRPr>
          </a:p>
          <a:p>
            <a:pPr algn="ctr">
              <a:lnSpc>
                <a:spcPct val="150000"/>
              </a:lnSpc>
            </a:pPr>
            <a:r>
              <a:rPr lang="ko-KR" altLang="en-US" dirty="0">
                <a:latin typeface="Calibri" panose="020F0502020204030204" pitchFamily="34" charset="0"/>
                <a:cs typeface="Calibri" panose="020F0502020204030204" pitchFamily="34" charset="0"/>
              </a:rPr>
              <a:t>수 </a:t>
            </a:r>
            <a:r>
              <a:rPr lang="en-US" altLang="ko-KR" dirty="0">
                <a:latin typeface="Calibri" panose="020F0502020204030204" pitchFamily="34" charset="0"/>
                <a:cs typeface="Calibri" panose="020F0502020204030204" pitchFamily="34" charset="0"/>
              </a:rPr>
              <a:t>11-13</a:t>
            </a:r>
          </a:p>
          <a:p>
            <a:pPr algn="ctr">
              <a:lnSpc>
                <a:spcPct val="150000"/>
              </a:lnSpc>
            </a:pPr>
            <a:r>
              <a:rPr lang="ko-KR" altLang="en-US" dirty="0">
                <a:latin typeface="Calibri" panose="020F0502020204030204" pitchFamily="34" charset="0"/>
                <a:cs typeface="Calibri" panose="020F0502020204030204" pitchFamily="34" charset="0"/>
              </a:rPr>
              <a:t>박진 교수님</a:t>
            </a:r>
            <a:endParaRPr lang="en-US" altLang="ko-KR" dirty="0">
              <a:latin typeface="Calibri" panose="020F0502020204030204" pitchFamily="34" charset="0"/>
              <a:cs typeface="Calibri" panose="020F0502020204030204" pitchFamily="34" charset="0"/>
            </a:endParaRPr>
          </a:p>
          <a:p>
            <a:pPr algn="ctr">
              <a:lnSpc>
                <a:spcPct val="150000"/>
              </a:lnSpc>
            </a:pPr>
            <a:r>
              <a:rPr lang="en-US" altLang="ko-KR" dirty="0">
                <a:latin typeface="Calibri" panose="020F0502020204030204" pitchFamily="34" charset="0"/>
                <a:cs typeface="Calibri" panose="020F0502020204030204" pitchFamily="34" charset="0"/>
              </a:rPr>
              <a:t>2024154002 </a:t>
            </a:r>
            <a:r>
              <a:rPr lang="ko-KR" altLang="en-US" dirty="0">
                <a:latin typeface="Calibri" panose="020F0502020204030204" pitchFamily="34" charset="0"/>
                <a:cs typeface="Calibri" panose="020F0502020204030204" pitchFamily="34" charset="0"/>
              </a:rPr>
              <a:t>국도훈</a:t>
            </a:r>
          </a:p>
        </p:txBody>
      </p:sp>
    </p:spTree>
    <p:extLst>
      <p:ext uri="{BB962C8B-B14F-4D97-AF65-F5344CB8AC3E}">
        <p14:creationId xmlns:p14="http://schemas.microsoft.com/office/powerpoint/2010/main" val="1837410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E451EE03-0344-4076-A139-2B0E068A313A}"/>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E3AD85AA-0931-4E47-AF9D-7D66CAC323F7}"/>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pic>
        <p:nvPicPr>
          <p:cNvPr id="6146" name="Picture 2" descr="https://oup.silverchair-cdn.com/oup/backfile/Content_public/Journal/bioinformatics/40/1/10.1093_bioinformatics_btae003/2/btae003f2.jpeg?Expires=1721650009&amp;Signature=QlYIMCrWH9YULAviXm6d8vWI9DrETJ1gnxOb7BG0cAkdcfUPlWiAWJ3C-A5HU-sFWLefcvxPMz3v2GlsWACuDrO8cmgHC6fEoTdhzKsy-Teuo9IemDyKW8M4hLiyYQZWmgYh8fUDwv6LTv4ysig08qy0ZCIxf7ieQ5yx5AqXWso8B5SptcG4oM9s7FAllUZreKWijasnbpHC0gP~Y2zFj9tiCmu8DTgm7-7xWK3Tp75Fm5gqy6HNNy8uuGn2vtmEX3sYo7UyOYcrae-T1jp4H-LFA76Ks9F0kTjYih2obC0FXOA7H70OGW9rVdZl756wnX7a4lWzsgIkScBZOYWBNw__&amp;Key-Pair-Id=APKAIE5G5CRDK6RD3PGA">
            <a:extLst>
              <a:ext uri="{FF2B5EF4-FFF2-40B4-BE49-F238E27FC236}">
                <a16:creationId xmlns:a16="http://schemas.microsoft.com/office/drawing/2014/main" id="{27BA49CE-B9B6-4575-88A1-4708D1CA6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138" y="1120983"/>
            <a:ext cx="6655724" cy="55304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14C30E-F2ED-494F-82C7-E5AA7325DFCA}"/>
              </a:ext>
            </a:extLst>
          </p:cNvPr>
          <p:cNvSpPr txBox="1"/>
          <p:nvPr/>
        </p:nvSpPr>
        <p:spPr>
          <a:xfrm>
            <a:off x="157941" y="467178"/>
            <a:ext cx="2874441"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Study1- Starch </a:t>
            </a:r>
            <a:r>
              <a:rPr lang="en-US" altLang="ko-KR" dirty="0" err="1">
                <a:latin typeface="Calibri" panose="020F0502020204030204" pitchFamily="34" charset="0"/>
                <a:ea typeface="Calibri" panose="020F0502020204030204" pitchFamily="34" charset="0"/>
                <a:cs typeface="Calibri" panose="020F0502020204030204" pitchFamily="34" charset="0"/>
              </a:rPr>
              <a:t>Amlyase</a:t>
            </a:r>
            <a:endParaRPr lang="ko-KR"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8006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E451EE03-0344-4076-A139-2B0E068A313A}"/>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E3AD85AA-0931-4E47-AF9D-7D66CAC323F7}"/>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pic>
        <p:nvPicPr>
          <p:cNvPr id="2" name="그림 1">
            <a:extLst>
              <a:ext uri="{FF2B5EF4-FFF2-40B4-BE49-F238E27FC236}">
                <a16:creationId xmlns:a16="http://schemas.microsoft.com/office/drawing/2014/main" id="{3A17BBE6-52FC-4E0D-ADB6-C62721E7E80A}"/>
              </a:ext>
            </a:extLst>
          </p:cNvPr>
          <p:cNvPicPr>
            <a:picLocks noChangeAspect="1"/>
          </p:cNvPicPr>
          <p:nvPr/>
        </p:nvPicPr>
        <p:blipFill rotWithShape="1">
          <a:blip r:embed="rId3"/>
          <a:srcRect t="14288"/>
          <a:stretch/>
        </p:blipFill>
        <p:spPr>
          <a:xfrm>
            <a:off x="507076" y="1936796"/>
            <a:ext cx="11177848" cy="4454026"/>
          </a:xfrm>
          <a:prstGeom prst="rect">
            <a:avLst/>
          </a:prstGeom>
        </p:spPr>
      </p:pic>
      <p:sp>
        <p:nvSpPr>
          <p:cNvPr id="6" name="TextBox 5">
            <a:extLst>
              <a:ext uri="{FF2B5EF4-FFF2-40B4-BE49-F238E27FC236}">
                <a16:creationId xmlns:a16="http://schemas.microsoft.com/office/drawing/2014/main" id="{2DDEED94-98EC-4FBC-9CE3-80EA7102190D}"/>
              </a:ext>
            </a:extLst>
          </p:cNvPr>
          <p:cNvSpPr txBox="1"/>
          <p:nvPr/>
        </p:nvSpPr>
        <p:spPr>
          <a:xfrm>
            <a:off x="157941" y="467178"/>
            <a:ext cx="2874441"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Study1- Starch </a:t>
            </a:r>
            <a:r>
              <a:rPr lang="en-US" altLang="ko-KR" dirty="0" err="1">
                <a:latin typeface="Calibri" panose="020F0502020204030204" pitchFamily="34" charset="0"/>
                <a:ea typeface="Calibri" panose="020F0502020204030204" pitchFamily="34" charset="0"/>
                <a:cs typeface="Calibri" panose="020F0502020204030204" pitchFamily="34" charset="0"/>
              </a:rPr>
              <a:t>Amlyase</a:t>
            </a:r>
            <a:endParaRPr lang="ko-KR" alt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0C6763F-39A7-4962-AAD5-39485E8C114F}"/>
              </a:ext>
            </a:extLst>
          </p:cNvPr>
          <p:cNvSpPr txBox="1"/>
          <p:nvPr/>
        </p:nvSpPr>
        <p:spPr>
          <a:xfrm>
            <a:off x="507076" y="836510"/>
            <a:ext cx="3743717"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Agent1 (Toy-Exoenzyme-Single-Agent)</a:t>
            </a:r>
            <a:endParaRPr lang="ko-KR" alt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0508D1E-4DF4-4F08-B0A9-17D4D972CBC6}"/>
              </a:ext>
            </a:extLst>
          </p:cNvPr>
          <p:cNvSpPr txBox="1"/>
          <p:nvPr/>
        </p:nvSpPr>
        <p:spPr>
          <a:xfrm>
            <a:off x="507076" y="1205842"/>
            <a:ext cx="3573222"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Agent2 (Toy-Exoenzyme-Two-Agent)</a:t>
            </a:r>
            <a:endParaRPr lang="ko-KR" altLang="en-US" dirty="0">
              <a:latin typeface="Calibri" panose="020F0502020204030204" pitchFamily="34" charset="0"/>
              <a:cs typeface="Calibri" panose="020F0502020204030204" pitchFamily="34" charset="0"/>
            </a:endParaRPr>
          </a:p>
        </p:txBody>
      </p:sp>
      <p:sp>
        <p:nvSpPr>
          <p:cNvPr id="14" name="직사각형 13">
            <a:extLst>
              <a:ext uri="{FF2B5EF4-FFF2-40B4-BE49-F238E27FC236}">
                <a16:creationId xmlns:a16="http://schemas.microsoft.com/office/drawing/2014/main" id="{3537444F-5B16-4F71-818A-51DE0BA3841A}"/>
              </a:ext>
            </a:extLst>
          </p:cNvPr>
          <p:cNvSpPr/>
          <p:nvPr/>
        </p:nvSpPr>
        <p:spPr>
          <a:xfrm>
            <a:off x="1850570" y="2668537"/>
            <a:ext cx="757907" cy="2953657"/>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B4AD9BDB-E7DC-499F-9919-314607AC4EA9}"/>
              </a:ext>
            </a:extLst>
          </p:cNvPr>
          <p:cNvSpPr/>
          <p:nvPr/>
        </p:nvSpPr>
        <p:spPr>
          <a:xfrm>
            <a:off x="6491978" y="2668537"/>
            <a:ext cx="757907" cy="2953657"/>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4594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B66A5EC-E719-455F-A3DF-66D67BE65002}"/>
              </a:ext>
            </a:extLst>
          </p:cNvPr>
          <p:cNvPicPr>
            <a:picLocks noChangeAspect="1"/>
          </p:cNvPicPr>
          <p:nvPr/>
        </p:nvPicPr>
        <p:blipFill>
          <a:blip r:embed="rId3"/>
          <a:stretch>
            <a:fillRect/>
          </a:stretch>
        </p:blipFill>
        <p:spPr>
          <a:xfrm>
            <a:off x="613597" y="870085"/>
            <a:ext cx="10964805" cy="5915851"/>
          </a:xfrm>
          <a:prstGeom prst="rect">
            <a:avLst/>
          </a:prstGeom>
        </p:spPr>
      </p:pic>
      <p:cxnSp>
        <p:nvCxnSpPr>
          <p:cNvPr id="4" name="직선 연결선 3">
            <a:extLst>
              <a:ext uri="{FF2B5EF4-FFF2-40B4-BE49-F238E27FC236}">
                <a16:creationId xmlns:a16="http://schemas.microsoft.com/office/drawing/2014/main" id="{E451EE03-0344-4076-A139-2B0E068A313A}"/>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E3AD85AA-0931-4E47-AF9D-7D66CAC323F7}"/>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72E56C-233A-4CF6-AAD4-3D37949A690B}"/>
              </a:ext>
            </a:extLst>
          </p:cNvPr>
          <p:cNvSpPr txBox="1"/>
          <p:nvPr/>
        </p:nvSpPr>
        <p:spPr>
          <a:xfrm>
            <a:off x="157941" y="467178"/>
            <a:ext cx="2874441"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Study1- Starch </a:t>
            </a:r>
            <a:r>
              <a:rPr lang="en-US" altLang="ko-KR" dirty="0" err="1">
                <a:latin typeface="Calibri" panose="020F0502020204030204" pitchFamily="34" charset="0"/>
                <a:ea typeface="Calibri" panose="020F0502020204030204" pitchFamily="34" charset="0"/>
                <a:cs typeface="Calibri" panose="020F0502020204030204" pitchFamily="34" charset="0"/>
              </a:rPr>
              <a:t>Amlyase</a:t>
            </a:r>
            <a:endParaRPr lang="ko-KR" altLang="en-US" dirty="0">
              <a:latin typeface="Calibri" panose="020F0502020204030204" pitchFamily="34" charset="0"/>
              <a:cs typeface="Calibri" panose="020F0502020204030204" pitchFamily="34" charset="0"/>
            </a:endParaRPr>
          </a:p>
        </p:txBody>
      </p:sp>
      <p:sp>
        <p:nvSpPr>
          <p:cNvPr id="2" name="사각형: 둥근 모서리 1">
            <a:extLst>
              <a:ext uri="{FF2B5EF4-FFF2-40B4-BE49-F238E27FC236}">
                <a16:creationId xmlns:a16="http://schemas.microsoft.com/office/drawing/2014/main" id="{A06CADA2-D2EE-4AA4-8E49-A89487876009}"/>
              </a:ext>
            </a:extLst>
          </p:cNvPr>
          <p:cNvSpPr/>
          <p:nvPr/>
        </p:nvSpPr>
        <p:spPr>
          <a:xfrm>
            <a:off x="5014686" y="6110513"/>
            <a:ext cx="435428" cy="3483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사각형: 둥근 모서리 6">
            <a:extLst>
              <a:ext uri="{FF2B5EF4-FFF2-40B4-BE49-F238E27FC236}">
                <a16:creationId xmlns:a16="http://schemas.microsoft.com/office/drawing/2014/main" id="{2C9D8F7C-089B-487C-AC63-5A7AF25767C9}"/>
              </a:ext>
            </a:extLst>
          </p:cNvPr>
          <p:cNvSpPr/>
          <p:nvPr/>
        </p:nvSpPr>
        <p:spPr>
          <a:xfrm>
            <a:off x="9920515" y="6110513"/>
            <a:ext cx="435428" cy="3483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이등변 삼각형 7">
            <a:extLst>
              <a:ext uri="{FF2B5EF4-FFF2-40B4-BE49-F238E27FC236}">
                <a16:creationId xmlns:a16="http://schemas.microsoft.com/office/drawing/2014/main" id="{2BC833E1-104B-4DA7-9301-00AD660703E0}"/>
              </a:ext>
            </a:extLst>
          </p:cNvPr>
          <p:cNvSpPr/>
          <p:nvPr/>
        </p:nvSpPr>
        <p:spPr>
          <a:xfrm rot="10800000">
            <a:off x="7195012" y="5130301"/>
            <a:ext cx="174567" cy="182869"/>
          </a:xfrm>
          <a:prstGeom prst="triangl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이등변 삼각형 8">
            <a:extLst>
              <a:ext uri="{FF2B5EF4-FFF2-40B4-BE49-F238E27FC236}">
                <a16:creationId xmlns:a16="http://schemas.microsoft.com/office/drawing/2014/main" id="{35F9324B-E5CD-4EE0-8DA0-631D83ED5120}"/>
              </a:ext>
            </a:extLst>
          </p:cNvPr>
          <p:cNvSpPr/>
          <p:nvPr/>
        </p:nvSpPr>
        <p:spPr>
          <a:xfrm rot="10800000">
            <a:off x="3465614" y="5687649"/>
            <a:ext cx="174567" cy="182869"/>
          </a:xfrm>
          <a:prstGeom prst="triangl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7531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4D9C6EC4-5F41-4C43-8F19-AAF77B50451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43A1FCDA-85CB-40B4-A543-C3750F9ABF45}"/>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1EEF773-6757-41E9-A03F-B7738B1723F0}"/>
              </a:ext>
            </a:extLst>
          </p:cNvPr>
          <p:cNvSpPr txBox="1"/>
          <p:nvPr/>
        </p:nvSpPr>
        <p:spPr>
          <a:xfrm>
            <a:off x="157941" y="467178"/>
            <a:ext cx="3623556"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Study2- Toy-NECOM-Auxotroph</a:t>
            </a:r>
            <a:endParaRPr lang="ko-KR" altLang="en-US" dirty="0">
              <a:latin typeface="Calibri" panose="020F0502020204030204" pitchFamily="34" charset="0"/>
              <a:cs typeface="Calibri" panose="020F0502020204030204" pitchFamily="34" charset="0"/>
            </a:endParaRPr>
          </a:p>
        </p:txBody>
      </p:sp>
      <p:pic>
        <p:nvPicPr>
          <p:cNvPr id="7" name="Picture 2" descr="Training two agents in Toy-NECOM-Auxotrophs environment. (A) A schematic view of the environment. In this case Agent 1 and Agent 2 have similar metabolic network with only one difference. Agent 1 cannot produce the biomass precursor A and Agent 2 cannot produce the precursor B. (B) Learning curve of the two agents during 5000 batches of training. (C) Concentration profile of the species in this environment over time in a batch of four episodes. (D) Policies learned by the agents. Negative sign for fluxes means uptake and positive sign means secretion. Agent 1 learns to uptake whatever (A) that exists in the environment, while secreting (B) for agent 2. Agent 2 has learned the opposite strategy which agrees with their mutation.">
            <a:extLst>
              <a:ext uri="{FF2B5EF4-FFF2-40B4-BE49-F238E27FC236}">
                <a16:creationId xmlns:a16="http://schemas.microsoft.com/office/drawing/2014/main" id="{DFABB556-A7C5-4E0D-9244-65EA00F07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091" b="48641"/>
          <a:stretch/>
        </p:blipFill>
        <p:spPr bwMode="auto">
          <a:xfrm>
            <a:off x="143753" y="1353062"/>
            <a:ext cx="5086392" cy="469098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5531A9BA-01A0-4DDE-891A-7D8CC2C7A403}"/>
              </a:ext>
            </a:extLst>
          </p:cNvPr>
          <p:cNvGrpSpPr/>
          <p:nvPr/>
        </p:nvGrpSpPr>
        <p:grpSpPr>
          <a:xfrm>
            <a:off x="5147303" y="956511"/>
            <a:ext cx="6818103" cy="5368381"/>
            <a:chOff x="5147303" y="1136984"/>
            <a:chExt cx="6818103" cy="5368381"/>
          </a:xfrm>
        </p:grpSpPr>
        <p:pic>
          <p:nvPicPr>
            <p:cNvPr id="8194" name="Picture 2" descr="Training two agents in Toy-NECOM-Auxotrophs environment. (A) A schematic view of the environment. In this case Agent 1 and Agent 2 have similar metabolic network with only one difference. Agent 1 cannot produce the biomass precursor A and Agent 2 cannot produce the precursor B. (B) Learning curve of the two agents during 5000 batches of training. (C) Concentration profile of the species in this environment over time in a batch of four episodes. (D) Policies learned by the agents. Negative sign for fluxes means uptake and positive sign means secretion. Agent 1 learns to uptake whatever (A) that exists in the environment, while secreting (B) for agent 2. Agent 2 has learned the opposite strategy which agrees with their mutation.">
              <a:extLst>
                <a:ext uri="{FF2B5EF4-FFF2-40B4-BE49-F238E27FC236}">
                  <a16:creationId xmlns:a16="http://schemas.microsoft.com/office/drawing/2014/main" id="{C075E6EE-9996-4D34-953A-B6A907ECA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44" y="1194847"/>
              <a:ext cx="6735262" cy="5310518"/>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0E86100B-78DF-4DB8-A35E-B05444C83F32}"/>
                </a:ext>
              </a:extLst>
            </p:cNvPr>
            <p:cNvSpPr/>
            <p:nvPr/>
          </p:nvSpPr>
          <p:spPr>
            <a:xfrm>
              <a:off x="5147303" y="1136984"/>
              <a:ext cx="3046202" cy="270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287261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4D9C6EC4-5F41-4C43-8F19-AAF77B50451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43A1FCDA-85CB-40B4-A543-C3750F9ABF45}"/>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1EEF773-6757-41E9-A03F-B7738B1723F0}"/>
              </a:ext>
            </a:extLst>
          </p:cNvPr>
          <p:cNvSpPr txBox="1"/>
          <p:nvPr/>
        </p:nvSpPr>
        <p:spPr>
          <a:xfrm>
            <a:off x="157941" y="467178"/>
            <a:ext cx="3623556"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Study2- Toy-NECOM-Auxotroph</a:t>
            </a:r>
            <a:endParaRPr lang="ko-KR" altLang="en-US" dirty="0">
              <a:latin typeface="Calibri" panose="020F0502020204030204" pitchFamily="34" charset="0"/>
              <a:cs typeface="Calibri" panose="020F0502020204030204" pitchFamily="34" charset="0"/>
            </a:endParaRPr>
          </a:p>
        </p:txBody>
      </p:sp>
      <p:pic>
        <p:nvPicPr>
          <p:cNvPr id="8" name="그림 7">
            <a:extLst>
              <a:ext uri="{FF2B5EF4-FFF2-40B4-BE49-F238E27FC236}">
                <a16:creationId xmlns:a16="http://schemas.microsoft.com/office/drawing/2014/main" id="{C1E7E5F5-4EB1-4A15-B53A-7E2BF6B6CB73}"/>
              </a:ext>
            </a:extLst>
          </p:cNvPr>
          <p:cNvPicPr>
            <a:picLocks noChangeAspect="1"/>
          </p:cNvPicPr>
          <p:nvPr/>
        </p:nvPicPr>
        <p:blipFill rotWithShape="1">
          <a:blip r:embed="rId3"/>
          <a:srcRect r="58619" b="46607"/>
          <a:stretch/>
        </p:blipFill>
        <p:spPr>
          <a:xfrm>
            <a:off x="143752" y="1357849"/>
            <a:ext cx="5003550" cy="4889353"/>
          </a:xfrm>
          <a:prstGeom prst="rect">
            <a:avLst/>
          </a:prstGeom>
        </p:spPr>
      </p:pic>
      <p:grpSp>
        <p:nvGrpSpPr>
          <p:cNvPr id="6" name="그룹 5">
            <a:extLst>
              <a:ext uri="{FF2B5EF4-FFF2-40B4-BE49-F238E27FC236}">
                <a16:creationId xmlns:a16="http://schemas.microsoft.com/office/drawing/2014/main" id="{8EB365BC-57E2-4E2D-97AD-D7EAFD3D7111}"/>
              </a:ext>
            </a:extLst>
          </p:cNvPr>
          <p:cNvGrpSpPr/>
          <p:nvPr/>
        </p:nvGrpSpPr>
        <p:grpSpPr>
          <a:xfrm>
            <a:off x="5147302" y="1245269"/>
            <a:ext cx="6900946" cy="5213720"/>
            <a:chOff x="5147302" y="1245269"/>
            <a:chExt cx="6900946" cy="5213720"/>
          </a:xfrm>
        </p:grpSpPr>
        <p:pic>
          <p:nvPicPr>
            <p:cNvPr id="2" name="그림 1">
              <a:extLst>
                <a:ext uri="{FF2B5EF4-FFF2-40B4-BE49-F238E27FC236}">
                  <a16:creationId xmlns:a16="http://schemas.microsoft.com/office/drawing/2014/main" id="{07CFADCF-DA48-4C6F-BC90-85931C38C590}"/>
                </a:ext>
              </a:extLst>
            </p:cNvPr>
            <p:cNvPicPr>
              <a:picLocks noChangeAspect="1"/>
            </p:cNvPicPr>
            <p:nvPr/>
          </p:nvPicPr>
          <p:blipFill>
            <a:blip r:embed="rId3"/>
            <a:stretch>
              <a:fillRect/>
            </a:stretch>
          </p:blipFill>
          <p:spPr>
            <a:xfrm>
              <a:off x="5232910" y="1297443"/>
              <a:ext cx="6815338" cy="5161546"/>
            </a:xfrm>
            <a:prstGeom prst="rect">
              <a:avLst/>
            </a:prstGeom>
          </p:spPr>
        </p:pic>
        <p:sp>
          <p:nvSpPr>
            <p:cNvPr id="10" name="직사각형 9">
              <a:extLst>
                <a:ext uri="{FF2B5EF4-FFF2-40B4-BE49-F238E27FC236}">
                  <a16:creationId xmlns:a16="http://schemas.microsoft.com/office/drawing/2014/main" id="{8B890F78-A514-4E3E-811F-C686599B83AC}"/>
                </a:ext>
              </a:extLst>
            </p:cNvPr>
            <p:cNvSpPr/>
            <p:nvPr/>
          </p:nvSpPr>
          <p:spPr>
            <a:xfrm>
              <a:off x="5147302" y="1245269"/>
              <a:ext cx="3136440" cy="2779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385179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47D90E54-F0B6-418A-BB56-6D23D350FD41}"/>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8FC24A5-5A9B-48C7-8CB5-35F9DB9975AC}"/>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F7689D-83E2-4A6C-9C2B-95F2CB9E4E2A}"/>
              </a:ext>
            </a:extLst>
          </p:cNvPr>
          <p:cNvSpPr txBox="1"/>
          <p:nvPr/>
        </p:nvSpPr>
        <p:spPr>
          <a:xfrm>
            <a:off x="157941" y="467178"/>
            <a:ext cx="5654305"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Study3- </a:t>
            </a:r>
            <a:r>
              <a:rPr lang="en-US" altLang="ko-KR" dirty="0" err="1">
                <a:latin typeface="Calibri" panose="020F0502020204030204" pitchFamily="34" charset="0"/>
                <a:ea typeface="Calibri" panose="020F0502020204030204" pitchFamily="34" charset="0"/>
                <a:cs typeface="Calibri" panose="020F0502020204030204" pitchFamily="34" charset="0"/>
              </a:rPr>
              <a:t>Ecoli</a:t>
            </a:r>
            <a:r>
              <a:rPr lang="en-US" altLang="ko-KR" dirty="0">
                <a:latin typeface="Calibri" panose="020F0502020204030204" pitchFamily="34" charset="0"/>
                <a:ea typeface="Calibri" panose="020F0502020204030204" pitchFamily="34" charset="0"/>
                <a:cs typeface="Calibri" panose="020F0502020204030204" pitchFamily="34" charset="0"/>
              </a:rPr>
              <a:t> GEM (</a:t>
            </a:r>
            <a:r>
              <a:rPr lang="en-US" altLang="ko-KR" dirty="0" err="1">
                <a:latin typeface="Calibri" panose="020F0502020204030204" pitchFamily="34" charset="0"/>
                <a:ea typeface="Calibri" panose="020F0502020204030204" pitchFamily="34" charset="0"/>
                <a:cs typeface="Calibri" panose="020F0502020204030204" pitchFamily="34" charset="0"/>
              </a:rPr>
              <a:t>GEnome</a:t>
            </a:r>
            <a:r>
              <a:rPr lang="en-US" altLang="ko-KR" dirty="0">
                <a:latin typeface="Calibri" panose="020F0502020204030204" pitchFamily="34" charset="0"/>
                <a:ea typeface="Calibri" panose="020F0502020204030204" pitchFamily="34" charset="0"/>
                <a:cs typeface="Calibri" panose="020F0502020204030204" pitchFamily="34" charset="0"/>
              </a:rPr>
              <a:t>-scale metabolic Models)</a:t>
            </a:r>
            <a:endParaRPr lang="ko-KR" altLang="en-US" dirty="0">
              <a:latin typeface="Calibri" panose="020F0502020204030204" pitchFamily="34" charset="0"/>
              <a:cs typeface="Calibri" panose="020F0502020204030204" pitchFamily="34" charset="0"/>
            </a:endParaRPr>
          </a:p>
        </p:txBody>
      </p:sp>
      <p:pic>
        <p:nvPicPr>
          <p:cNvPr id="5" name="그림 4">
            <a:extLst>
              <a:ext uri="{FF2B5EF4-FFF2-40B4-BE49-F238E27FC236}">
                <a16:creationId xmlns:a16="http://schemas.microsoft.com/office/drawing/2014/main" id="{9EFAFA48-CE81-202E-9D4A-65C4AE745261}"/>
              </a:ext>
            </a:extLst>
          </p:cNvPr>
          <p:cNvPicPr>
            <a:picLocks noChangeAspect="1"/>
          </p:cNvPicPr>
          <p:nvPr/>
        </p:nvPicPr>
        <p:blipFill rotWithShape="1">
          <a:blip r:embed="rId3"/>
          <a:srcRect l="1953"/>
          <a:stretch/>
        </p:blipFill>
        <p:spPr>
          <a:xfrm>
            <a:off x="157941" y="904676"/>
            <a:ext cx="4095099" cy="3166943"/>
          </a:xfrm>
          <a:prstGeom prst="rect">
            <a:avLst/>
          </a:prstGeom>
        </p:spPr>
      </p:pic>
      <p:sp>
        <p:nvSpPr>
          <p:cNvPr id="14" name="TextBox 13">
            <a:extLst>
              <a:ext uri="{FF2B5EF4-FFF2-40B4-BE49-F238E27FC236}">
                <a16:creationId xmlns:a16="http://schemas.microsoft.com/office/drawing/2014/main" id="{B0697899-AC76-24E1-8A28-5C1B474CD4EE}"/>
              </a:ext>
            </a:extLst>
          </p:cNvPr>
          <p:cNvSpPr txBox="1"/>
          <p:nvPr/>
        </p:nvSpPr>
        <p:spPr>
          <a:xfrm>
            <a:off x="4868562" y="2111584"/>
            <a:ext cx="7165497" cy="1200329"/>
          </a:xfrm>
          <a:prstGeom prst="rect">
            <a:avLst/>
          </a:prstGeom>
          <a:noFill/>
        </p:spPr>
        <p:txBody>
          <a:bodyPr wrap="square">
            <a:spAutoFit/>
          </a:bodyPr>
          <a:lstStyle/>
          <a:p>
            <a:r>
              <a:rPr lang="ko-KR" altLang="en-US" dirty="0" err="1"/>
              <a:t>knockouts_gene_names</a:t>
            </a:r>
            <a:r>
              <a:rPr lang="ko-KR" altLang="en-US" dirty="0"/>
              <a:t> = ["</a:t>
            </a:r>
            <a:r>
              <a:rPr lang="ko-KR" altLang="en-US" dirty="0" err="1"/>
              <a:t>tyrA</a:t>
            </a:r>
            <a:r>
              <a:rPr lang="ko-KR" altLang="en-US" dirty="0"/>
              <a:t>", "</a:t>
            </a:r>
            <a:r>
              <a:rPr lang="ko-KR" altLang="en-US" dirty="0" err="1"/>
              <a:t>pheA</a:t>
            </a:r>
            <a:r>
              <a:rPr lang="ko-KR" altLang="en-US" dirty="0"/>
              <a:t>"]</a:t>
            </a:r>
          </a:p>
          <a:p>
            <a:r>
              <a:rPr lang="ko-KR" altLang="en-US" dirty="0" err="1"/>
              <a:t>exchange_reactions</a:t>
            </a:r>
            <a:r>
              <a:rPr lang="ko-KR" altLang="en-US" dirty="0"/>
              <a:t> = {"</a:t>
            </a:r>
            <a:r>
              <a:rPr lang="ko-KR" altLang="en-US" dirty="0" err="1"/>
              <a:t>tyrA</a:t>
            </a:r>
            <a:r>
              <a:rPr lang="ko-KR" altLang="en-US" dirty="0"/>
              <a:t>": "EX_</a:t>
            </a:r>
            <a:r>
              <a:rPr lang="ko-KR" altLang="en-US" dirty="0" err="1"/>
              <a:t>tyr</a:t>
            </a:r>
            <a:r>
              <a:rPr lang="ko-KR" altLang="en-US" dirty="0"/>
              <a:t>__</a:t>
            </a:r>
            <a:r>
              <a:rPr lang="ko-KR" altLang="en-US" dirty="0" err="1"/>
              <a:t>L_e</a:t>
            </a:r>
            <a:r>
              <a:rPr lang="ko-KR" altLang="en-US" dirty="0"/>
              <a:t>", "</a:t>
            </a:r>
            <a:r>
              <a:rPr lang="ko-KR" altLang="en-US" dirty="0" err="1"/>
              <a:t>pheA</a:t>
            </a:r>
            <a:r>
              <a:rPr lang="ko-KR" altLang="en-US" dirty="0"/>
              <a:t>": "EX_</a:t>
            </a:r>
            <a:r>
              <a:rPr lang="ko-KR" altLang="en-US" dirty="0" err="1"/>
              <a:t>phe</a:t>
            </a:r>
            <a:r>
              <a:rPr lang="ko-KR" altLang="en-US" dirty="0"/>
              <a:t>__</a:t>
            </a:r>
            <a:r>
              <a:rPr lang="ko-KR" altLang="en-US" dirty="0" err="1"/>
              <a:t>L_e</a:t>
            </a:r>
            <a:r>
              <a:rPr lang="ko-KR" altLang="en-US" dirty="0"/>
              <a:t>"}</a:t>
            </a:r>
          </a:p>
          <a:p>
            <a:r>
              <a:rPr lang="ko-KR" altLang="en-US" dirty="0" err="1"/>
              <a:t>exchange_species</a:t>
            </a:r>
            <a:r>
              <a:rPr lang="ko-KR" altLang="en-US" dirty="0"/>
              <a:t> = {}</a:t>
            </a:r>
          </a:p>
          <a:p>
            <a:r>
              <a:rPr lang="ko-KR" altLang="en-US" dirty="0" err="1"/>
              <a:t>exchange_mets</a:t>
            </a:r>
            <a:r>
              <a:rPr lang="ko-KR" altLang="en-US" dirty="0"/>
              <a:t> = {}</a:t>
            </a:r>
          </a:p>
        </p:txBody>
      </p:sp>
      <p:sp>
        <p:nvSpPr>
          <p:cNvPr id="16" name="TextBox 15">
            <a:extLst>
              <a:ext uri="{FF2B5EF4-FFF2-40B4-BE49-F238E27FC236}">
                <a16:creationId xmlns:a16="http://schemas.microsoft.com/office/drawing/2014/main" id="{E427B1A2-F728-604B-5973-5B90004C7839}"/>
              </a:ext>
            </a:extLst>
          </p:cNvPr>
          <p:cNvSpPr txBox="1"/>
          <p:nvPr/>
        </p:nvSpPr>
        <p:spPr>
          <a:xfrm>
            <a:off x="4868562" y="793633"/>
            <a:ext cx="7165497" cy="923330"/>
          </a:xfrm>
          <a:prstGeom prst="rect">
            <a:avLst/>
          </a:prstGeom>
          <a:noFill/>
        </p:spPr>
        <p:txBody>
          <a:bodyPr wrap="square">
            <a:spAutoFit/>
          </a:bodyPr>
          <a:lstStyle/>
          <a:p>
            <a:r>
              <a:rPr lang="ko-KR" altLang="en-US" dirty="0" err="1"/>
              <a:t>model_base</a:t>
            </a:r>
            <a:r>
              <a:rPr lang="ko-KR" altLang="en-US" dirty="0"/>
              <a:t> = </a:t>
            </a:r>
            <a:r>
              <a:rPr lang="ko-KR" altLang="en-US" dirty="0" err="1"/>
              <a:t>cobra.io.read_sbml_model</a:t>
            </a:r>
            <a:r>
              <a:rPr lang="ko-KR" altLang="en-US" dirty="0"/>
              <a:t>("iJO1366.xml")</a:t>
            </a:r>
          </a:p>
          <a:p>
            <a:r>
              <a:rPr lang="ko-KR" altLang="en-US" dirty="0" err="1"/>
              <a:t>medium</a:t>
            </a:r>
            <a:r>
              <a:rPr lang="ko-KR" altLang="en-US" dirty="0"/>
              <a:t> = </a:t>
            </a:r>
            <a:r>
              <a:rPr lang="ko-KR" altLang="en-US" dirty="0" err="1"/>
              <a:t>model_base.medium.copy</a:t>
            </a:r>
            <a:r>
              <a:rPr lang="ko-KR" altLang="en-US" dirty="0"/>
              <a:t>()</a:t>
            </a:r>
          </a:p>
          <a:p>
            <a:r>
              <a:rPr lang="ko-KR" altLang="en-US" dirty="0" err="1"/>
              <a:t>test_model</a:t>
            </a:r>
            <a:r>
              <a:rPr lang="ko-KR" altLang="en-US" dirty="0"/>
              <a:t> = </a:t>
            </a:r>
            <a:r>
              <a:rPr lang="ko-KR" altLang="en-US" dirty="0" err="1"/>
              <a:t>model_base.copy</a:t>
            </a:r>
            <a:r>
              <a:rPr lang="ko-KR" altLang="en-US" dirty="0"/>
              <a:t>()</a:t>
            </a:r>
          </a:p>
        </p:txBody>
      </p:sp>
      <p:sp>
        <p:nvSpPr>
          <p:cNvPr id="18" name="TextBox 17">
            <a:extLst>
              <a:ext uri="{FF2B5EF4-FFF2-40B4-BE49-F238E27FC236}">
                <a16:creationId xmlns:a16="http://schemas.microsoft.com/office/drawing/2014/main" id="{C64726AA-A9BB-B477-59F1-9112A06F5287}"/>
              </a:ext>
            </a:extLst>
          </p:cNvPr>
          <p:cNvSpPr txBox="1"/>
          <p:nvPr/>
        </p:nvSpPr>
        <p:spPr>
          <a:xfrm>
            <a:off x="4868562" y="3546088"/>
            <a:ext cx="7165496" cy="2585323"/>
          </a:xfrm>
          <a:prstGeom prst="rect">
            <a:avLst/>
          </a:prstGeom>
          <a:noFill/>
        </p:spPr>
        <p:txBody>
          <a:bodyPr wrap="square">
            <a:spAutoFit/>
          </a:bodyPr>
          <a:lstStyle/>
          <a:p>
            <a:r>
              <a:rPr lang="ko-KR" altLang="en-US" dirty="0" err="1"/>
              <a:t>for</a:t>
            </a:r>
            <a:r>
              <a:rPr lang="ko-KR" altLang="en-US" dirty="0"/>
              <a:t> </a:t>
            </a:r>
            <a:r>
              <a:rPr lang="ko-KR" altLang="en-US" dirty="0" err="1"/>
              <a:t>i</a:t>
            </a:r>
            <a:r>
              <a:rPr lang="ko-KR" altLang="en-US" dirty="0"/>
              <a:t> </a:t>
            </a:r>
            <a:r>
              <a:rPr lang="ko-KR" altLang="en-US" dirty="0" err="1"/>
              <a:t>in</a:t>
            </a:r>
            <a:r>
              <a:rPr lang="ko-KR" altLang="en-US" dirty="0"/>
              <a:t> </a:t>
            </a:r>
            <a:r>
              <a:rPr lang="ko-KR" altLang="en-US" dirty="0" err="1"/>
              <a:t>exchange_reactions.items</a:t>
            </a:r>
            <a:r>
              <a:rPr lang="ko-KR" altLang="en-US" dirty="0"/>
              <a:t>():</a:t>
            </a:r>
          </a:p>
          <a:p>
            <a:r>
              <a:rPr lang="ko-KR" altLang="en-US" dirty="0"/>
              <a:t>    </a:t>
            </a:r>
            <a:r>
              <a:rPr lang="ko-KR" altLang="en-US" dirty="0" err="1"/>
              <a:t>exchange_mets</a:t>
            </a:r>
            <a:r>
              <a:rPr lang="ko-KR" altLang="en-US" dirty="0"/>
              <a:t>[</a:t>
            </a:r>
            <a:r>
              <a:rPr lang="ko-KR" altLang="en-US" dirty="0" err="1"/>
              <a:t>i</a:t>
            </a:r>
            <a:r>
              <a:rPr lang="ko-KR" altLang="en-US" dirty="0"/>
              <a:t>[0]] = </a:t>
            </a:r>
            <a:r>
              <a:rPr lang="ko-KR" altLang="en-US" dirty="0" err="1"/>
              <a:t>list</a:t>
            </a:r>
            <a:r>
              <a:rPr lang="ko-KR" altLang="en-US" dirty="0"/>
              <a:t>(</a:t>
            </a:r>
            <a:r>
              <a:rPr lang="ko-KR" altLang="en-US" dirty="0" err="1"/>
              <a:t>test_model.reactions.get_by_id</a:t>
            </a:r>
            <a:r>
              <a:rPr lang="ko-KR" altLang="en-US" dirty="0"/>
              <a:t>(</a:t>
            </a:r>
            <a:r>
              <a:rPr lang="ko-KR" altLang="en-US" dirty="0" err="1"/>
              <a:t>i</a:t>
            </a:r>
            <a:r>
              <a:rPr lang="ko-KR" altLang="en-US" dirty="0"/>
              <a:t>[1]).</a:t>
            </a:r>
            <a:r>
              <a:rPr lang="ko-KR" altLang="en-US" dirty="0" err="1"/>
              <a:t>metabolites.keys</a:t>
            </a:r>
            <a:r>
              <a:rPr lang="ko-KR" altLang="en-US" dirty="0"/>
              <a:t>())[0].</a:t>
            </a:r>
            <a:r>
              <a:rPr lang="ko-KR" altLang="en-US" dirty="0" err="1"/>
              <a:t>id</a:t>
            </a:r>
            <a:endParaRPr lang="ko-KR" altLang="en-US" dirty="0"/>
          </a:p>
          <a:p>
            <a:endParaRPr lang="ko-KR" altLang="en-US" dirty="0"/>
          </a:p>
          <a:p>
            <a:r>
              <a:rPr lang="ko-KR" altLang="en-US" dirty="0" err="1"/>
              <a:t>gene_ids</a:t>
            </a:r>
            <a:r>
              <a:rPr lang="ko-KR" altLang="en-US" dirty="0"/>
              <a:t> = {}</a:t>
            </a:r>
          </a:p>
          <a:p>
            <a:r>
              <a:rPr lang="ko-KR" altLang="en-US" dirty="0" err="1"/>
              <a:t>for</a:t>
            </a:r>
            <a:r>
              <a:rPr lang="ko-KR" altLang="en-US" dirty="0"/>
              <a:t> </a:t>
            </a:r>
            <a:r>
              <a:rPr lang="ko-KR" altLang="en-US" dirty="0" err="1"/>
              <a:t>ko_gene</a:t>
            </a:r>
            <a:r>
              <a:rPr lang="ko-KR" altLang="en-US" dirty="0"/>
              <a:t> </a:t>
            </a:r>
            <a:r>
              <a:rPr lang="ko-KR" altLang="en-US" dirty="0" err="1"/>
              <a:t>in</a:t>
            </a:r>
            <a:r>
              <a:rPr lang="ko-KR" altLang="en-US" dirty="0"/>
              <a:t> </a:t>
            </a:r>
            <a:r>
              <a:rPr lang="ko-KR" altLang="en-US" dirty="0" err="1"/>
              <a:t>knockouts_gene_names</a:t>
            </a:r>
            <a:r>
              <a:rPr lang="ko-KR" altLang="en-US" dirty="0"/>
              <a:t>:</a:t>
            </a:r>
          </a:p>
          <a:p>
            <a:r>
              <a:rPr lang="ko-KR" altLang="en-US" dirty="0"/>
              <a:t>    </a:t>
            </a:r>
            <a:r>
              <a:rPr lang="ko-KR" altLang="en-US" dirty="0" err="1"/>
              <a:t>for</a:t>
            </a:r>
            <a:r>
              <a:rPr lang="ko-KR" altLang="en-US" dirty="0"/>
              <a:t> </a:t>
            </a:r>
            <a:r>
              <a:rPr lang="ko-KR" altLang="en-US" dirty="0" err="1"/>
              <a:t>gene</a:t>
            </a:r>
            <a:r>
              <a:rPr lang="ko-KR" altLang="en-US" dirty="0"/>
              <a:t> </a:t>
            </a:r>
            <a:r>
              <a:rPr lang="ko-KR" altLang="en-US" dirty="0" err="1"/>
              <a:t>in</a:t>
            </a:r>
            <a:r>
              <a:rPr lang="ko-KR" altLang="en-US" dirty="0"/>
              <a:t> </a:t>
            </a:r>
            <a:r>
              <a:rPr lang="ko-KR" altLang="en-US" dirty="0" err="1"/>
              <a:t>test_model.genes</a:t>
            </a:r>
            <a:r>
              <a:rPr lang="ko-KR" altLang="en-US" dirty="0"/>
              <a:t>:</a:t>
            </a:r>
          </a:p>
          <a:p>
            <a:r>
              <a:rPr lang="ko-KR" altLang="en-US" dirty="0"/>
              <a:t>        </a:t>
            </a:r>
            <a:r>
              <a:rPr lang="ko-KR" altLang="en-US" dirty="0" err="1"/>
              <a:t>if</a:t>
            </a:r>
            <a:r>
              <a:rPr lang="ko-KR" altLang="en-US" dirty="0"/>
              <a:t> gene.name == </a:t>
            </a:r>
            <a:r>
              <a:rPr lang="ko-KR" altLang="en-US" dirty="0" err="1"/>
              <a:t>ko_gene</a:t>
            </a:r>
            <a:r>
              <a:rPr lang="ko-KR" altLang="en-US" dirty="0"/>
              <a:t>:</a:t>
            </a:r>
          </a:p>
          <a:p>
            <a:r>
              <a:rPr lang="ko-KR" altLang="en-US" dirty="0"/>
              <a:t>            </a:t>
            </a:r>
            <a:r>
              <a:rPr lang="ko-KR" altLang="en-US" dirty="0" err="1"/>
              <a:t>gene_ids</a:t>
            </a:r>
            <a:r>
              <a:rPr lang="ko-KR" altLang="en-US" dirty="0"/>
              <a:t>[</a:t>
            </a:r>
            <a:r>
              <a:rPr lang="ko-KR" altLang="en-US" dirty="0" err="1"/>
              <a:t>ko_gene</a:t>
            </a:r>
            <a:r>
              <a:rPr lang="ko-KR" altLang="en-US" dirty="0"/>
              <a:t>] = gene.id</a:t>
            </a:r>
          </a:p>
        </p:txBody>
      </p:sp>
    </p:spTree>
    <p:extLst>
      <p:ext uri="{BB962C8B-B14F-4D97-AF65-F5344CB8AC3E}">
        <p14:creationId xmlns:p14="http://schemas.microsoft.com/office/powerpoint/2010/main" val="1331629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47D90E54-F0B6-418A-BB56-6D23D350FD41}"/>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8FC24A5-5A9B-48C7-8CB5-35F9DB9975AC}"/>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F7689D-83E2-4A6C-9C2B-95F2CB9E4E2A}"/>
              </a:ext>
            </a:extLst>
          </p:cNvPr>
          <p:cNvSpPr txBox="1"/>
          <p:nvPr/>
        </p:nvSpPr>
        <p:spPr>
          <a:xfrm>
            <a:off x="157941" y="467178"/>
            <a:ext cx="2388539"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Study3- </a:t>
            </a:r>
            <a:r>
              <a:rPr lang="en-US" altLang="ko-KR" dirty="0" err="1">
                <a:latin typeface="Calibri" panose="020F0502020204030204" pitchFamily="34" charset="0"/>
                <a:ea typeface="Calibri" panose="020F0502020204030204" pitchFamily="34" charset="0"/>
                <a:cs typeface="Calibri" panose="020F0502020204030204" pitchFamily="34" charset="0"/>
              </a:rPr>
              <a:t>Ecoli</a:t>
            </a:r>
            <a:r>
              <a:rPr lang="en-US" altLang="ko-KR" dirty="0">
                <a:latin typeface="Calibri" panose="020F0502020204030204" pitchFamily="34" charset="0"/>
                <a:ea typeface="Calibri" panose="020F0502020204030204" pitchFamily="34" charset="0"/>
                <a:cs typeface="Calibri" panose="020F0502020204030204" pitchFamily="34" charset="0"/>
              </a:rPr>
              <a:t> GEM</a:t>
            </a:r>
            <a:endParaRPr lang="ko-KR" alt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427B1A2-F728-604B-5973-5B90004C7839}"/>
              </a:ext>
            </a:extLst>
          </p:cNvPr>
          <p:cNvSpPr txBox="1"/>
          <p:nvPr/>
        </p:nvSpPr>
        <p:spPr>
          <a:xfrm>
            <a:off x="4868562" y="793633"/>
            <a:ext cx="7165497" cy="1200329"/>
          </a:xfrm>
          <a:prstGeom prst="rect">
            <a:avLst/>
          </a:prstGeom>
          <a:noFill/>
        </p:spPr>
        <p:txBody>
          <a:bodyPr wrap="square">
            <a:spAutoFit/>
          </a:bodyPr>
          <a:lstStyle/>
          <a:p>
            <a:r>
              <a:rPr lang="en-US" altLang="ko-KR" dirty="0" err="1"/>
              <a:t>ic</a:t>
            </a:r>
            <a:r>
              <a:rPr lang="en-US" altLang="ko-KR" dirty="0"/>
              <a:t> = {</a:t>
            </a:r>
            <a:r>
              <a:rPr lang="en-US" altLang="ko-KR" dirty="0" err="1"/>
              <a:t>key.lstrip</a:t>
            </a:r>
            <a:r>
              <a:rPr lang="en-US" altLang="ko-KR" dirty="0"/>
              <a:t>("EX_"): 3 for key, </a:t>
            </a:r>
            <a:r>
              <a:rPr lang="en-US" altLang="ko-KR" dirty="0" err="1"/>
              <a:t>val</a:t>
            </a:r>
            <a:r>
              <a:rPr lang="en-US" altLang="ko-KR" dirty="0"/>
              <a:t> in </a:t>
            </a:r>
            <a:r>
              <a:rPr lang="en-US" altLang="ko-KR" dirty="0" err="1"/>
              <a:t>model_base.medium.items</a:t>
            </a:r>
            <a:r>
              <a:rPr lang="en-US" altLang="ko-KR" dirty="0"/>
              <a:t>()}</a:t>
            </a:r>
          </a:p>
          <a:p>
            <a:r>
              <a:rPr lang="en-US" altLang="ko-KR" dirty="0" err="1"/>
              <a:t>ic</a:t>
            </a:r>
            <a:r>
              <a:rPr lang="en-US" altLang="ko-KR" dirty="0"/>
              <a:t>['</a:t>
            </a:r>
            <a:r>
              <a:rPr lang="en-US" altLang="ko-KR" dirty="0" err="1"/>
              <a:t>glc</a:t>
            </a:r>
            <a:r>
              <a:rPr lang="en-US" altLang="ko-KR" dirty="0"/>
              <a:t>__</a:t>
            </a:r>
            <a:r>
              <a:rPr lang="en-US" altLang="ko-KR" dirty="0" err="1"/>
              <a:t>D_e</a:t>
            </a:r>
            <a:r>
              <a:rPr lang="en-US" altLang="ko-KR" dirty="0"/>
              <a:t>'] = 500</a:t>
            </a:r>
          </a:p>
          <a:p>
            <a:r>
              <a:rPr lang="en-US" altLang="ko-KR" dirty="0" err="1"/>
              <a:t>ic</a:t>
            </a:r>
            <a:r>
              <a:rPr lang="en-US" altLang="ko-KR" dirty="0"/>
              <a:t>['agent1'] = 0.1</a:t>
            </a:r>
          </a:p>
          <a:p>
            <a:r>
              <a:rPr lang="en-US" altLang="ko-KR" dirty="0" err="1"/>
              <a:t>ic</a:t>
            </a:r>
            <a:r>
              <a:rPr lang="en-US" altLang="ko-KR" dirty="0"/>
              <a:t>['agent2'] = 0.1</a:t>
            </a:r>
          </a:p>
        </p:txBody>
      </p:sp>
      <p:sp>
        <p:nvSpPr>
          <p:cNvPr id="2" name="TextBox 1">
            <a:extLst>
              <a:ext uri="{FF2B5EF4-FFF2-40B4-BE49-F238E27FC236}">
                <a16:creationId xmlns:a16="http://schemas.microsoft.com/office/drawing/2014/main" id="{B0697899-AC76-24E1-8A28-5C1B474CD4EE}"/>
              </a:ext>
            </a:extLst>
          </p:cNvPr>
          <p:cNvSpPr txBox="1"/>
          <p:nvPr/>
        </p:nvSpPr>
        <p:spPr>
          <a:xfrm>
            <a:off x="4868562" y="2283600"/>
            <a:ext cx="7165497" cy="4247317"/>
          </a:xfrm>
          <a:prstGeom prst="rect">
            <a:avLst/>
          </a:prstGeom>
          <a:noFill/>
        </p:spPr>
        <p:txBody>
          <a:bodyPr wrap="square">
            <a:spAutoFit/>
          </a:bodyPr>
          <a:lstStyle/>
          <a:p>
            <a:r>
              <a:rPr lang="en-US" altLang="ko-KR" dirty="0"/>
              <a:t>for ko in [("</a:t>
            </a:r>
            <a:r>
              <a:rPr lang="en-US" altLang="ko-KR" dirty="0" err="1"/>
              <a:t>tyrA</a:t>
            </a:r>
            <a:r>
              <a:rPr lang="en-US" altLang="ko-KR" dirty="0"/>
              <a:t>", "</a:t>
            </a:r>
            <a:r>
              <a:rPr lang="en-US" altLang="ko-KR" dirty="0" err="1"/>
              <a:t>pheA</a:t>
            </a:r>
            <a:r>
              <a:rPr lang="en-US" altLang="ko-KR" dirty="0"/>
              <a:t>")]:</a:t>
            </a:r>
          </a:p>
          <a:p>
            <a:r>
              <a:rPr lang="en-US" altLang="ko-KR" dirty="0"/>
              <a:t>    model1 = </a:t>
            </a:r>
            <a:r>
              <a:rPr lang="en-US" altLang="ko-KR" dirty="0" err="1"/>
              <a:t>model_base.copy</a:t>
            </a:r>
            <a:r>
              <a:rPr lang="en-US" altLang="ko-KR" dirty="0"/>
              <a:t>()</a:t>
            </a:r>
          </a:p>
          <a:p>
            <a:r>
              <a:rPr lang="en-US" altLang="ko-KR" dirty="0"/>
              <a:t>    model2 = </a:t>
            </a:r>
            <a:r>
              <a:rPr lang="en-US" altLang="ko-KR" dirty="0" err="1"/>
              <a:t>model_base.copy</a:t>
            </a:r>
            <a:r>
              <a:rPr lang="en-US" altLang="ko-KR" dirty="0"/>
              <a:t>()</a:t>
            </a:r>
          </a:p>
          <a:p>
            <a:r>
              <a:rPr lang="en-US" altLang="ko-KR" dirty="0"/>
              <a:t>    model1.remove_reactions([model1.reactions.get_by_id('PPND')])</a:t>
            </a:r>
          </a:p>
          <a:p>
            <a:r>
              <a:rPr lang="en-US" altLang="ko-KR" dirty="0"/>
              <a:t>    model2.remove_reactions([model2.reactions.get_by_id('PPNDH')])</a:t>
            </a:r>
          </a:p>
          <a:p>
            <a:r>
              <a:rPr lang="en-US" altLang="ko-KR" dirty="0"/>
              <a:t>    # Additional configurations</a:t>
            </a:r>
          </a:p>
          <a:p>
            <a:r>
              <a:rPr lang="en-US" altLang="ko-KR" dirty="0"/>
              <a:t>    if model1.optimize().</a:t>
            </a:r>
            <a:r>
              <a:rPr lang="en-US" altLang="ko-KR" dirty="0" err="1"/>
              <a:t>objective_value</a:t>
            </a:r>
            <a:r>
              <a:rPr lang="en-US" altLang="ko-KR" dirty="0"/>
              <a:t> != 0 or model2.optimize().</a:t>
            </a:r>
            <a:r>
              <a:rPr lang="en-US" altLang="ko-KR" dirty="0" err="1"/>
              <a:t>objective_value</a:t>
            </a:r>
            <a:r>
              <a:rPr lang="en-US" altLang="ko-KR" dirty="0"/>
              <a:t> != 0:</a:t>
            </a:r>
          </a:p>
          <a:p>
            <a:r>
              <a:rPr lang="en-US" altLang="ko-KR" dirty="0"/>
              <a:t>        </a:t>
            </a:r>
            <a:r>
              <a:rPr lang="en-US" altLang="ko-KR" dirty="0" err="1"/>
              <a:t>rich.print</a:t>
            </a:r>
            <a:r>
              <a:rPr lang="en-US" altLang="ko-KR" dirty="0"/>
              <a:t>(f"[yellow]Skipping {ko} because at least one organism can grow without </a:t>
            </a:r>
            <a:r>
              <a:rPr lang="en-US" altLang="ko-KR" dirty="0" err="1"/>
              <a:t>auxotrophy</a:t>
            </a:r>
            <a:r>
              <a:rPr lang="en-US" altLang="ko-KR" dirty="0"/>
              <a:t>")</a:t>
            </a:r>
          </a:p>
          <a:p>
            <a:r>
              <a:rPr lang="en-US" altLang="ko-KR" dirty="0"/>
              <a:t>        continue</a:t>
            </a:r>
          </a:p>
          <a:p>
            <a:r>
              <a:rPr lang="en-US" altLang="ko-KR" dirty="0"/>
              <a:t>    else:</a:t>
            </a:r>
          </a:p>
          <a:p>
            <a:r>
              <a:rPr lang="en-US" altLang="ko-KR" dirty="0"/>
              <a:t>        </a:t>
            </a:r>
            <a:r>
              <a:rPr lang="en-US" altLang="ko-KR" dirty="0" err="1"/>
              <a:t>rich.print</a:t>
            </a:r>
            <a:r>
              <a:rPr lang="en-US" altLang="ko-KR" dirty="0"/>
              <a:t>(f"[green]Non of the KOs can grow without </a:t>
            </a:r>
            <a:r>
              <a:rPr lang="en-US" altLang="ko-KR" dirty="0" err="1"/>
              <a:t>auxotrophy</a:t>
            </a:r>
            <a:r>
              <a:rPr lang="en-US" altLang="ko-KR" dirty="0"/>
              <a:t>: Running {ko}")</a:t>
            </a:r>
          </a:p>
          <a:p>
            <a:endParaRPr lang="ko-KR" altLang="en-US" dirty="0"/>
          </a:p>
        </p:txBody>
      </p:sp>
      <p:pic>
        <p:nvPicPr>
          <p:cNvPr id="3" name="그림 2">
            <a:extLst>
              <a:ext uri="{FF2B5EF4-FFF2-40B4-BE49-F238E27FC236}">
                <a16:creationId xmlns:a16="http://schemas.microsoft.com/office/drawing/2014/main" id="{32656DF3-2CDD-F38A-2ADE-D8166DD8FFDD}"/>
              </a:ext>
            </a:extLst>
          </p:cNvPr>
          <p:cNvPicPr>
            <a:picLocks noChangeAspect="1"/>
          </p:cNvPicPr>
          <p:nvPr/>
        </p:nvPicPr>
        <p:blipFill rotWithShape="1">
          <a:blip r:embed="rId3"/>
          <a:srcRect l="1953"/>
          <a:stretch/>
        </p:blipFill>
        <p:spPr>
          <a:xfrm>
            <a:off x="157941" y="904676"/>
            <a:ext cx="4095099" cy="3166943"/>
          </a:xfrm>
          <a:prstGeom prst="rect">
            <a:avLst/>
          </a:prstGeom>
        </p:spPr>
      </p:pic>
    </p:spTree>
    <p:extLst>
      <p:ext uri="{BB962C8B-B14F-4D97-AF65-F5344CB8AC3E}">
        <p14:creationId xmlns:p14="http://schemas.microsoft.com/office/powerpoint/2010/main" val="15529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47D90E54-F0B6-418A-BB56-6D23D350FD41}"/>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8FC24A5-5A9B-48C7-8CB5-35F9DB9975AC}"/>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F7689D-83E2-4A6C-9C2B-95F2CB9E4E2A}"/>
              </a:ext>
            </a:extLst>
          </p:cNvPr>
          <p:cNvSpPr txBox="1"/>
          <p:nvPr/>
        </p:nvSpPr>
        <p:spPr>
          <a:xfrm>
            <a:off x="157941" y="467178"/>
            <a:ext cx="2388539"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Study3- </a:t>
            </a:r>
            <a:r>
              <a:rPr lang="en-US" altLang="ko-KR" dirty="0" err="1">
                <a:latin typeface="Calibri" panose="020F0502020204030204" pitchFamily="34" charset="0"/>
                <a:ea typeface="Calibri" panose="020F0502020204030204" pitchFamily="34" charset="0"/>
                <a:cs typeface="Calibri" panose="020F0502020204030204" pitchFamily="34" charset="0"/>
              </a:rPr>
              <a:t>Ecoli</a:t>
            </a:r>
            <a:r>
              <a:rPr lang="en-US" altLang="ko-KR" dirty="0">
                <a:latin typeface="Calibri" panose="020F0502020204030204" pitchFamily="34" charset="0"/>
                <a:ea typeface="Calibri" panose="020F0502020204030204" pitchFamily="34" charset="0"/>
                <a:cs typeface="Calibri" panose="020F0502020204030204" pitchFamily="34" charset="0"/>
              </a:rPr>
              <a:t> GEM</a:t>
            </a:r>
            <a:endParaRPr lang="ko-KR" altLang="en-US" dirty="0">
              <a:latin typeface="Calibri" panose="020F0502020204030204" pitchFamily="34" charset="0"/>
              <a:cs typeface="Calibri" panose="020F0502020204030204" pitchFamily="34" charset="0"/>
            </a:endParaRPr>
          </a:p>
        </p:txBody>
      </p:sp>
      <p:pic>
        <p:nvPicPr>
          <p:cNvPr id="5" name="그림 4">
            <a:extLst>
              <a:ext uri="{FF2B5EF4-FFF2-40B4-BE49-F238E27FC236}">
                <a16:creationId xmlns:a16="http://schemas.microsoft.com/office/drawing/2014/main" id="{9EFAFA48-CE81-202E-9D4A-65C4AE745261}"/>
              </a:ext>
            </a:extLst>
          </p:cNvPr>
          <p:cNvPicPr>
            <a:picLocks noChangeAspect="1"/>
          </p:cNvPicPr>
          <p:nvPr/>
        </p:nvPicPr>
        <p:blipFill>
          <a:blip r:embed="rId3"/>
          <a:stretch>
            <a:fillRect/>
          </a:stretch>
        </p:blipFill>
        <p:spPr>
          <a:xfrm>
            <a:off x="334866" y="1034354"/>
            <a:ext cx="4176693" cy="3166943"/>
          </a:xfrm>
          <a:prstGeom prst="rect">
            <a:avLst/>
          </a:prstGeom>
        </p:spPr>
      </p:pic>
      <p:sp>
        <p:nvSpPr>
          <p:cNvPr id="16" name="TextBox 15">
            <a:extLst>
              <a:ext uri="{FF2B5EF4-FFF2-40B4-BE49-F238E27FC236}">
                <a16:creationId xmlns:a16="http://schemas.microsoft.com/office/drawing/2014/main" id="{E427B1A2-F728-604B-5973-5B90004C7839}"/>
              </a:ext>
            </a:extLst>
          </p:cNvPr>
          <p:cNvSpPr txBox="1"/>
          <p:nvPr/>
        </p:nvSpPr>
        <p:spPr>
          <a:xfrm>
            <a:off x="4868562" y="1034354"/>
            <a:ext cx="7165497" cy="4801314"/>
          </a:xfrm>
          <a:prstGeom prst="rect">
            <a:avLst/>
          </a:prstGeom>
          <a:noFill/>
        </p:spPr>
        <p:txBody>
          <a:bodyPr wrap="square">
            <a:spAutoFit/>
          </a:bodyPr>
          <a:lstStyle/>
          <a:p>
            <a:r>
              <a:rPr lang="en-US" altLang="ko-KR" dirty="0"/>
              <a:t>agent1 = </a:t>
            </a:r>
            <a:r>
              <a:rPr lang="en-US" altLang="ko-KR" dirty="0" err="1"/>
              <a:t>tk.Agent</a:t>
            </a:r>
            <a:r>
              <a:rPr lang="en-US" altLang="ko-KR" dirty="0"/>
              <a:t>(</a:t>
            </a:r>
          </a:p>
          <a:p>
            <a:r>
              <a:rPr lang="en-US" altLang="ko-KR" dirty="0"/>
              <a:t>    "agent1",</a:t>
            </a:r>
          </a:p>
          <a:p>
            <a:r>
              <a:rPr lang="en-US" altLang="ko-KR" dirty="0"/>
              <a:t>    model=model1,</a:t>
            </a:r>
          </a:p>
          <a:p>
            <a:r>
              <a:rPr lang="en-US" altLang="ko-KR" dirty="0"/>
              <a:t>    </a:t>
            </a:r>
            <a:r>
              <a:rPr lang="en-US" altLang="ko-KR" dirty="0" err="1"/>
              <a:t>actor_network</a:t>
            </a:r>
            <a:r>
              <a:rPr lang="en-US" altLang="ko-KR" dirty="0"/>
              <a:t>=</a:t>
            </a:r>
            <a:r>
              <a:rPr lang="en-US" altLang="ko-KR" dirty="0" err="1"/>
              <a:t>tk.NN</a:t>
            </a:r>
            <a:r>
              <a:rPr lang="en-US" altLang="ko-KR" dirty="0"/>
              <a:t>,</a:t>
            </a:r>
          </a:p>
          <a:p>
            <a:r>
              <a:rPr lang="en-US" altLang="ko-KR" dirty="0"/>
              <a:t>    </a:t>
            </a:r>
            <a:r>
              <a:rPr lang="en-US" altLang="ko-KR" dirty="0" err="1"/>
              <a:t>critic_network</a:t>
            </a:r>
            <a:r>
              <a:rPr lang="en-US" altLang="ko-KR" dirty="0"/>
              <a:t>=</a:t>
            </a:r>
            <a:r>
              <a:rPr lang="en-US" altLang="ko-KR" dirty="0" err="1"/>
              <a:t>tk.NN</a:t>
            </a:r>
            <a:r>
              <a:rPr lang="en-US" altLang="ko-KR" dirty="0"/>
              <a:t>,</a:t>
            </a:r>
          </a:p>
          <a:p>
            <a:r>
              <a:rPr lang="en-US" altLang="ko-KR" dirty="0"/>
              <a:t>    clip=0.1,</a:t>
            </a:r>
          </a:p>
          <a:p>
            <a:r>
              <a:rPr lang="en-US" altLang="ko-KR" dirty="0"/>
              <a:t>    </a:t>
            </a:r>
            <a:r>
              <a:rPr lang="en-US" altLang="ko-KR" dirty="0" err="1"/>
              <a:t>lr_actor</a:t>
            </a:r>
            <a:r>
              <a:rPr lang="en-US" altLang="ko-KR" dirty="0"/>
              <a:t>=0.0001,</a:t>
            </a:r>
          </a:p>
          <a:p>
            <a:r>
              <a:rPr lang="en-US" altLang="ko-KR" dirty="0"/>
              <a:t>    </a:t>
            </a:r>
            <a:r>
              <a:rPr lang="en-US" altLang="ko-KR" dirty="0" err="1"/>
              <a:t>lr_critic</a:t>
            </a:r>
            <a:r>
              <a:rPr lang="en-US" altLang="ko-KR" dirty="0"/>
              <a:t>=0.001,</a:t>
            </a:r>
          </a:p>
          <a:p>
            <a:r>
              <a:rPr lang="en-US" altLang="ko-KR" dirty="0"/>
              <a:t>    </a:t>
            </a:r>
            <a:r>
              <a:rPr lang="en-US" altLang="ko-KR" dirty="0" err="1"/>
              <a:t>actor_var</a:t>
            </a:r>
            <a:r>
              <a:rPr lang="en-US" altLang="ko-KR" dirty="0"/>
              <a:t>=0.05,</a:t>
            </a:r>
          </a:p>
          <a:p>
            <a:r>
              <a:rPr lang="en-US" altLang="ko-KR" dirty="0"/>
              <a:t>    </a:t>
            </a:r>
            <a:r>
              <a:rPr lang="en-US" altLang="ko-KR" dirty="0" err="1"/>
              <a:t>grad_updates</a:t>
            </a:r>
            <a:r>
              <a:rPr lang="en-US" altLang="ko-KR" dirty="0"/>
              <a:t>=10,</a:t>
            </a:r>
          </a:p>
          <a:p>
            <a:r>
              <a:rPr lang="en-US" altLang="ko-KR" dirty="0"/>
              <a:t>    </a:t>
            </a:r>
            <a:r>
              <a:rPr lang="en-US" altLang="ko-KR" dirty="0" err="1"/>
              <a:t>optimizer_actor</a:t>
            </a:r>
            <a:r>
              <a:rPr lang="en-US" altLang="ko-KR" dirty="0"/>
              <a:t>=</a:t>
            </a:r>
            <a:r>
              <a:rPr lang="en-US" altLang="ko-KR" dirty="0" err="1"/>
              <a:t>torch.optim.Adam</a:t>
            </a:r>
            <a:r>
              <a:rPr lang="en-US" altLang="ko-KR" dirty="0"/>
              <a:t>,</a:t>
            </a:r>
          </a:p>
          <a:p>
            <a:r>
              <a:rPr lang="en-US" altLang="ko-KR" dirty="0"/>
              <a:t>    </a:t>
            </a:r>
            <a:r>
              <a:rPr lang="en-US" altLang="ko-KR" dirty="0" err="1"/>
              <a:t>optimizer_critic</a:t>
            </a:r>
            <a:r>
              <a:rPr lang="en-US" altLang="ko-KR" dirty="0"/>
              <a:t>=</a:t>
            </a:r>
            <a:r>
              <a:rPr lang="en-US" altLang="ko-KR" dirty="0" err="1"/>
              <a:t>torch.optim.Adam</a:t>
            </a:r>
            <a:r>
              <a:rPr lang="en-US" altLang="ko-KR" dirty="0"/>
              <a:t>,</a:t>
            </a:r>
          </a:p>
          <a:p>
            <a:r>
              <a:rPr lang="en-US" altLang="ko-KR" dirty="0"/>
              <a:t>    observables=["agent1", "agent2", "</a:t>
            </a:r>
            <a:r>
              <a:rPr lang="en-US" altLang="ko-KR" dirty="0" err="1"/>
              <a:t>glc</a:t>
            </a:r>
            <a:r>
              <a:rPr lang="en-US" altLang="ko-KR" dirty="0"/>
              <a:t>__</a:t>
            </a:r>
            <a:r>
              <a:rPr lang="en-US" altLang="ko-KR" dirty="0" err="1"/>
              <a:t>D_e</a:t>
            </a:r>
            <a:r>
              <a:rPr lang="en-US" altLang="ko-KR" dirty="0"/>
              <a:t>", *[</a:t>
            </a:r>
            <a:r>
              <a:rPr lang="en-US" altLang="ko-KR" dirty="0" err="1"/>
              <a:t>i.replace</a:t>
            </a:r>
            <a:r>
              <a:rPr lang="en-US" altLang="ko-KR" dirty="0"/>
              <a:t>("EX_", "") for </a:t>
            </a:r>
            <a:r>
              <a:rPr lang="en-US" altLang="ko-KR" dirty="0" err="1"/>
              <a:t>i</a:t>
            </a:r>
            <a:r>
              <a:rPr lang="en-US" altLang="ko-KR" dirty="0"/>
              <a:t> in </a:t>
            </a:r>
            <a:r>
              <a:rPr lang="en-US" altLang="ko-KR" dirty="0" err="1"/>
              <a:t>exchange_reactions.values</a:t>
            </a:r>
            <a:r>
              <a:rPr lang="en-US" altLang="ko-KR" dirty="0"/>
              <a:t>()]],</a:t>
            </a:r>
          </a:p>
          <a:p>
            <a:r>
              <a:rPr lang="en-US" altLang="ko-KR" dirty="0"/>
              <a:t>    actions=[</a:t>
            </a:r>
            <a:r>
              <a:rPr lang="en-US" altLang="ko-KR" dirty="0" err="1"/>
              <a:t>i</a:t>
            </a:r>
            <a:r>
              <a:rPr lang="en-US" altLang="ko-KR" dirty="0"/>
              <a:t> for </a:t>
            </a:r>
            <a:r>
              <a:rPr lang="en-US" altLang="ko-KR" dirty="0" err="1"/>
              <a:t>i</a:t>
            </a:r>
            <a:r>
              <a:rPr lang="en-US" altLang="ko-KR" dirty="0"/>
              <a:t> in </a:t>
            </a:r>
            <a:r>
              <a:rPr lang="en-US" altLang="ko-KR" dirty="0" err="1"/>
              <a:t>exchange_reactions.values</a:t>
            </a:r>
            <a:r>
              <a:rPr lang="en-US" altLang="ko-KR" dirty="0"/>
              <a:t>()],</a:t>
            </a:r>
          </a:p>
          <a:p>
            <a:r>
              <a:rPr lang="en-US" altLang="ko-KR" dirty="0"/>
              <a:t>    gamma=1,</a:t>
            </a:r>
          </a:p>
          <a:p>
            <a:r>
              <a:rPr lang="en-US" altLang="ko-KR" dirty="0"/>
              <a:t>)</a:t>
            </a:r>
          </a:p>
        </p:txBody>
      </p:sp>
    </p:spTree>
    <p:extLst>
      <p:ext uri="{BB962C8B-B14F-4D97-AF65-F5344CB8AC3E}">
        <p14:creationId xmlns:p14="http://schemas.microsoft.com/office/powerpoint/2010/main" val="260833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47D90E54-F0B6-418A-BB56-6D23D350FD41}"/>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8FC24A5-5A9B-48C7-8CB5-35F9DB9975AC}"/>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F7689D-83E2-4A6C-9C2B-95F2CB9E4E2A}"/>
              </a:ext>
            </a:extLst>
          </p:cNvPr>
          <p:cNvSpPr txBox="1"/>
          <p:nvPr/>
        </p:nvSpPr>
        <p:spPr>
          <a:xfrm>
            <a:off x="157941" y="467178"/>
            <a:ext cx="2388539"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Study3- </a:t>
            </a:r>
            <a:r>
              <a:rPr lang="en-US" altLang="ko-KR" dirty="0" err="1">
                <a:latin typeface="Calibri" panose="020F0502020204030204" pitchFamily="34" charset="0"/>
                <a:ea typeface="Calibri" panose="020F0502020204030204" pitchFamily="34" charset="0"/>
                <a:cs typeface="Calibri" panose="020F0502020204030204" pitchFamily="34" charset="0"/>
              </a:rPr>
              <a:t>Ecoli</a:t>
            </a:r>
            <a:r>
              <a:rPr lang="en-US" altLang="ko-KR" dirty="0">
                <a:latin typeface="Calibri" panose="020F0502020204030204" pitchFamily="34" charset="0"/>
                <a:ea typeface="Calibri" panose="020F0502020204030204" pitchFamily="34" charset="0"/>
                <a:cs typeface="Calibri" panose="020F0502020204030204" pitchFamily="34" charset="0"/>
              </a:rPr>
              <a:t> GEM</a:t>
            </a:r>
            <a:endParaRPr lang="ko-KR" altLang="en-US" dirty="0">
              <a:latin typeface="Calibri" panose="020F0502020204030204" pitchFamily="34" charset="0"/>
              <a:cs typeface="Calibri" panose="020F0502020204030204" pitchFamily="34" charset="0"/>
            </a:endParaRPr>
          </a:p>
        </p:txBody>
      </p:sp>
      <p:pic>
        <p:nvPicPr>
          <p:cNvPr id="5" name="그림 4">
            <a:extLst>
              <a:ext uri="{FF2B5EF4-FFF2-40B4-BE49-F238E27FC236}">
                <a16:creationId xmlns:a16="http://schemas.microsoft.com/office/drawing/2014/main" id="{9EFAFA48-CE81-202E-9D4A-65C4AE745261}"/>
              </a:ext>
            </a:extLst>
          </p:cNvPr>
          <p:cNvPicPr>
            <a:picLocks noChangeAspect="1"/>
          </p:cNvPicPr>
          <p:nvPr/>
        </p:nvPicPr>
        <p:blipFill>
          <a:blip r:embed="rId3"/>
          <a:stretch>
            <a:fillRect/>
          </a:stretch>
        </p:blipFill>
        <p:spPr>
          <a:xfrm>
            <a:off x="334866" y="1034354"/>
            <a:ext cx="4176693" cy="3166943"/>
          </a:xfrm>
          <a:prstGeom prst="rect">
            <a:avLst/>
          </a:prstGeom>
        </p:spPr>
      </p:pic>
      <p:sp>
        <p:nvSpPr>
          <p:cNvPr id="16" name="TextBox 15">
            <a:extLst>
              <a:ext uri="{FF2B5EF4-FFF2-40B4-BE49-F238E27FC236}">
                <a16:creationId xmlns:a16="http://schemas.microsoft.com/office/drawing/2014/main" id="{E427B1A2-F728-604B-5973-5B90004C7839}"/>
              </a:ext>
            </a:extLst>
          </p:cNvPr>
          <p:cNvSpPr txBox="1"/>
          <p:nvPr/>
        </p:nvSpPr>
        <p:spPr>
          <a:xfrm>
            <a:off x="4868563" y="793633"/>
            <a:ext cx="4176694" cy="5078313"/>
          </a:xfrm>
          <a:prstGeom prst="rect">
            <a:avLst/>
          </a:prstGeom>
          <a:noFill/>
        </p:spPr>
        <p:txBody>
          <a:bodyPr wrap="square">
            <a:spAutoFit/>
          </a:bodyPr>
          <a:lstStyle/>
          <a:p>
            <a:r>
              <a:rPr lang="en-US" altLang="ko-KR" dirty="0"/>
              <a:t>constants = list(</a:t>
            </a:r>
            <a:r>
              <a:rPr lang="en-US" altLang="ko-KR" dirty="0" err="1"/>
              <a:t>ic.keys</a:t>
            </a:r>
            <a:r>
              <a:rPr lang="en-US" altLang="ko-KR" dirty="0"/>
              <a:t>())</a:t>
            </a:r>
          </a:p>
          <a:p>
            <a:r>
              <a:rPr lang="en-US" altLang="ko-KR" dirty="0" err="1"/>
              <a:t>constants.remove</a:t>
            </a:r>
            <a:r>
              <a:rPr lang="en-US" altLang="ko-KR" dirty="0"/>
              <a:t>("agent1")</a:t>
            </a:r>
          </a:p>
          <a:p>
            <a:r>
              <a:rPr lang="en-US" altLang="ko-KR" dirty="0" err="1"/>
              <a:t>constants.remove</a:t>
            </a:r>
            <a:r>
              <a:rPr lang="en-US" altLang="ko-KR" dirty="0"/>
              <a:t>("agent2")</a:t>
            </a:r>
          </a:p>
          <a:p>
            <a:r>
              <a:rPr lang="en-US" altLang="ko-KR" dirty="0" err="1"/>
              <a:t>constants.remove</a:t>
            </a:r>
            <a:r>
              <a:rPr lang="en-US" altLang="ko-KR" dirty="0"/>
              <a:t>("</a:t>
            </a:r>
            <a:r>
              <a:rPr lang="en-US" altLang="ko-KR" dirty="0" err="1"/>
              <a:t>glc</a:t>
            </a:r>
            <a:r>
              <a:rPr lang="en-US" altLang="ko-KR" dirty="0"/>
              <a:t>__</a:t>
            </a:r>
            <a:r>
              <a:rPr lang="en-US" altLang="ko-KR" dirty="0" err="1"/>
              <a:t>D_e</a:t>
            </a:r>
            <a:r>
              <a:rPr lang="en-US" altLang="ko-KR" dirty="0"/>
              <a:t>")</a:t>
            </a:r>
          </a:p>
          <a:p>
            <a:endParaRPr lang="en-US" altLang="ko-KR" dirty="0"/>
          </a:p>
          <a:p>
            <a:r>
              <a:rPr lang="en-US" altLang="ko-KR" dirty="0"/>
              <a:t>env = </a:t>
            </a:r>
            <a:r>
              <a:rPr lang="en-US" altLang="ko-KR" dirty="0" err="1"/>
              <a:t>tk.Environment</a:t>
            </a:r>
            <a:r>
              <a:rPr lang="en-US" altLang="ko-KR" dirty="0"/>
              <a:t>(</a:t>
            </a:r>
          </a:p>
          <a:p>
            <a:r>
              <a:rPr lang="en-US" altLang="ko-KR" dirty="0"/>
              <a:t>    "IJO1366-Tyr-Phe-Auxotrophs",</a:t>
            </a:r>
          </a:p>
          <a:p>
            <a:r>
              <a:rPr lang="en-US" altLang="ko-KR" dirty="0"/>
              <a:t>    agents=[agent1, agent2],</a:t>
            </a:r>
          </a:p>
          <a:p>
            <a:r>
              <a:rPr lang="en-US" altLang="ko-KR" dirty="0"/>
              <a:t>    </a:t>
            </a:r>
            <a:r>
              <a:rPr lang="en-US" altLang="ko-KR" dirty="0" err="1"/>
              <a:t>dilution_rate</a:t>
            </a:r>
            <a:r>
              <a:rPr lang="en-US" altLang="ko-KR" dirty="0"/>
              <a:t>=0,</a:t>
            </a:r>
          </a:p>
          <a:p>
            <a:r>
              <a:rPr lang="en-US" altLang="ko-KR" dirty="0"/>
              <a:t>    </a:t>
            </a:r>
            <a:r>
              <a:rPr lang="en-US" altLang="ko-KR" dirty="0" err="1"/>
              <a:t>extracellular_reactions</a:t>
            </a:r>
            <a:r>
              <a:rPr lang="en-US" altLang="ko-KR" dirty="0"/>
              <a:t>=[],</a:t>
            </a:r>
          </a:p>
          <a:p>
            <a:r>
              <a:rPr lang="en-US" altLang="ko-KR" dirty="0"/>
              <a:t>    </a:t>
            </a:r>
            <a:r>
              <a:rPr lang="en-US" altLang="ko-KR" dirty="0" err="1"/>
              <a:t>initial_condition</a:t>
            </a:r>
            <a:r>
              <a:rPr lang="en-US" altLang="ko-KR" dirty="0"/>
              <a:t>=</a:t>
            </a:r>
            <a:r>
              <a:rPr lang="en-US" altLang="ko-KR" dirty="0" err="1"/>
              <a:t>ic</a:t>
            </a:r>
            <a:r>
              <a:rPr lang="en-US" altLang="ko-KR" dirty="0"/>
              <a:t>,</a:t>
            </a:r>
          </a:p>
          <a:p>
            <a:r>
              <a:rPr lang="en-US" altLang="ko-KR" dirty="0"/>
              <a:t>    </a:t>
            </a:r>
            <a:r>
              <a:rPr lang="en-US" altLang="ko-KR" dirty="0" err="1"/>
              <a:t>inlet_conditions</a:t>
            </a:r>
            <a:r>
              <a:rPr lang="en-US" altLang="ko-KR" dirty="0"/>
              <a:t>={},</a:t>
            </a:r>
          </a:p>
          <a:p>
            <a:r>
              <a:rPr lang="en-US" altLang="ko-KR" dirty="0"/>
              <a:t>    dt=0.2,</a:t>
            </a:r>
          </a:p>
          <a:p>
            <a:r>
              <a:rPr lang="en-US" altLang="ko-KR" dirty="0"/>
              <a:t>    </a:t>
            </a:r>
            <a:r>
              <a:rPr lang="en-US" altLang="ko-KR" dirty="0" err="1"/>
              <a:t>episode_length</a:t>
            </a:r>
            <a:r>
              <a:rPr lang="en-US" altLang="ko-KR" dirty="0"/>
              <a:t>=250,</a:t>
            </a:r>
          </a:p>
          <a:p>
            <a:r>
              <a:rPr lang="en-US" altLang="ko-KR" dirty="0"/>
              <a:t>    </a:t>
            </a:r>
            <a:r>
              <a:rPr lang="en-US" altLang="ko-KR" dirty="0" err="1"/>
              <a:t>number_of_batches</a:t>
            </a:r>
            <a:r>
              <a:rPr lang="en-US" altLang="ko-KR" dirty="0"/>
              <a:t>=20,</a:t>
            </a:r>
          </a:p>
          <a:p>
            <a:r>
              <a:rPr lang="en-US" altLang="ko-KR" dirty="0"/>
              <a:t>    </a:t>
            </a:r>
            <a:r>
              <a:rPr lang="en-US" altLang="ko-KR" dirty="0" err="1"/>
              <a:t>episodes_per_batch</a:t>
            </a:r>
            <a:r>
              <a:rPr lang="en-US" altLang="ko-KR" dirty="0"/>
              <a:t>=4,</a:t>
            </a:r>
          </a:p>
          <a:p>
            <a:r>
              <a:rPr lang="en-US" altLang="ko-KR" dirty="0"/>
              <a:t>    constant=constants,</a:t>
            </a:r>
          </a:p>
          <a:p>
            <a:r>
              <a:rPr lang="en-US" altLang="ko-KR" dirty="0"/>
              <a:t>)</a:t>
            </a:r>
          </a:p>
        </p:txBody>
      </p:sp>
    </p:spTree>
    <p:extLst>
      <p:ext uri="{BB962C8B-B14F-4D97-AF65-F5344CB8AC3E}">
        <p14:creationId xmlns:p14="http://schemas.microsoft.com/office/powerpoint/2010/main" val="366936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47D90E54-F0B6-418A-BB56-6D23D350FD41}"/>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8FC24A5-5A9B-48C7-8CB5-35F9DB9975AC}"/>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F7689D-83E2-4A6C-9C2B-95F2CB9E4E2A}"/>
              </a:ext>
            </a:extLst>
          </p:cNvPr>
          <p:cNvSpPr txBox="1"/>
          <p:nvPr/>
        </p:nvSpPr>
        <p:spPr>
          <a:xfrm>
            <a:off x="157941" y="467178"/>
            <a:ext cx="2388539"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Study3- </a:t>
            </a:r>
            <a:r>
              <a:rPr lang="en-US" altLang="ko-KR" dirty="0" err="1">
                <a:latin typeface="Calibri" panose="020F0502020204030204" pitchFamily="34" charset="0"/>
                <a:ea typeface="Calibri" panose="020F0502020204030204" pitchFamily="34" charset="0"/>
                <a:cs typeface="Calibri" panose="020F0502020204030204" pitchFamily="34" charset="0"/>
              </a:rPr>
              <a:t>Ecoli</a:t>
            </a:r>
            <a:r>
              <a:rPr lang="en-US" altLang="ko-KR" dirty="0">
                <a:latin typeface="Calibri" panose="020F0502020204030204" pitchFamily="34" charset="0"/>
                <a:ea typeface="Calibri" panose="020F0502020204030204" pitchFamily="34" charset="0"/>
                <a:cs typeface="Calibri" panose="020F0502020204030204" pitchFamily="34" charset="0"/>
              </a:rPr>
              <a:t> GEM</a:t>
            </a:r>
            <a:endParaRPr lang="ko-KR" altLang="en-US" dirty="0">
              <a:latin typeface="Calibri" panose="020F0502020204030204" pitchFamily="34" charset="0"/>
              <a:cs typeface="Calibri" panose="020F0502020204030204" pitchFamily="34" charset="0"/>
            </a:endParaRPr>
          </a:p>
        </p:txBody>
      </p:sp>
      <p:pic>
        <p:nvPicPr>
          <p:cNvPr id="10242" name="Picture 2" descr="Training E.coli mutants in IJO1366-Tyr-Phe-Auxotrophs environment. Agent 1 is Tyrosine mutant and Agent 2 is Phenylalanine mutant. (A) Learning curve of Agent 1 and Agent 2. Agent 2 receives higher return than Agent 1 although it starts from worse policy. (B) Concentration profiles for glucose and the agents. It is also obvious from B that Agent 2, phenylalanine, achieves superior growth compared to Agent 1, tyrosine agent.">
            <a:extLst>
              <a:ext uri="{FF2B5EF4-FFF2-40B4-BE49-F238E27FC236}">
                <a16:creationId xmlns:a16="http://schemas.microsoft.com/office/drawing/2014/main" id="{8336491A-CE79-4707-8E6A-4EA2DEA7A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69" y="2027322"/>
            <a:ext cx="10616462" cy="324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87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3698A6-95A2-066E-64CF-60645132A320}"/>
              </a:ext>
            </a:extLst>
          </p:cNvPr>
          <p:cNvSpPr txBox="1"/>
          <p:nvPr/>
        </p:nvSpPr>
        <p:spPr>
          <a:xfrm>
            <a:off x="0" y="39518"/>
            <a:ext cx="6125172" cy="369332"/>
          </a:xfrm>
          <a:prstGeom prst="rect">
            <a:avLst/>
          </a:prstGeom>
          <a:noFill/>
        </p:spPr>
        <p:txBody>
          <a:bodyPr wrap="square" rtlCol="0">
            <a:spAutoFit/>
          </a:bodyPr>
          <a:lstStyle/>
          <a:p>
            <a:r>
              <a:rPr lang="en-US" altLang="ko-KR" b="1" dirty="0">
                <a:latin typeface="Arial" panose="020B0604020202020204" pitchFamily="34" charset="0"/>
                <a:cs typeface="Arial" panose="020B0604020202020204" pitchFamily="34" charset="0"/>
              </a:rPr>
              <a:t>Introduction</a:t>
            </a:r>
          </a:p>
        </p:txBody>
      </p:sp>
      <p:pic>
        <p:nvPicPr>
          <p:cNvPr id="7" name="그림 6" descr="PC 게임, 스크린샷, 액션 어드벤처 게임, 어드벤처 게임이(가) 표시된 사진&#10;&#10;자동 생성된 설명">
            <a:extLst>
              <a:ext uri="{FF2B5EF4-FFF2-40B4-BE49-F238E27FC236}">
                <a16:creationId xmlns:a16="http://schemas.microsoft.com/office/drawing/2014/main" id="{0F2DD273-B019-C7DE-EEF9-4E91768C4D53}"/>
              </a:ext>
            </a:extLst>
          </p:cNvPr>
          <p:cNvPicPr>
            <a:picLocks noChangeAspect="1"/>
          </p:cNvPicPr>
          <p:nvPr/>
        </p:nvPicPr>
        <p:blipFill rotWithShape="1">
          <a:blip r:embed="rId3">
            <a:extLst>
              <a:ext uri="{28A0092B-C50C-407E-A947-70E740481C1C}">
                <a14:useLocalDpi xmlns:a14="http://schemas.microsoft.com/office/drawing/2010/main" val="0"/>
              </a:ext>
            </a:extLst>
          </a:blip>
          <a:srcRect l="32814" r="17186"/>
          <a:stretch/>
        </p:blipFill>
        <p:spPr>
          <a:xfrm>
            <a:off x="774700" y="2032843"/>
            <a:ext cx="4546600" cy="3782913"/>
          </a:xfrm>
          <a:prstGeom prst="rect">
            <a:avLst/>
          </a:prstGeom>
        </p:spPr>
      </p:pic>
      <p:sp>
        <p:nvSpPr>
          <p:cNvPr id="8" name="TextBox 7">
            <a:extLst>
              <a:ext uri="{FF2B5EF4-FFF2-40B4-BE49-F238E27FC236}">
                <a16:creationId xmlns:a16="http://schemas.microsoft.com/office/drawing/2014/main" id="{3271D570-4686-54D6-4038-855B12559666}"/>
              </a:ext>
            </a:extLst>
          </p:cNvPr>
          <p:cNvSpPr txBox="1"/>
          <p:nvPr/>
        </p:nvSpPr>
        <p:spPr>
          <a:xfrm>
            <a:off x="1195313" y="1169244"/>
            <a:ext cx="3705373" cy="461665"/>
          </a:xfrm>
          <a:prstGeom prst="rect">
            <a:avLst/>
          </a:prstGeom>
          <a:noFill/>
        </p:spPr>
        <p:txBody>
          <a:bodyPr wrap="none" rtlCol="0">
            <a:spAutoFit/>
          </a:bodyPr>
          <a:lstStyle/>
          <a:p>
            <a:pPr algn="ctr"/>
            <a:r>
              <a:rPr lang="en-US" altLang="ko-KR" sz="2400" b="1" dirty="0">
                <a:latin typeface="Arial" panose="020B0604020202020204" pitchFamily="34" charset="0"/>
                <a:cs typeface="Arial" panose="020B0604020202020204" pitchFamily="34" charset="0"/>
              </a:rPr>
              <a:t>Reinforcement</a:t>
            </a:r>
            <a:r>
              <a:rPr lang="ko-KR" altLang="en-US" sz="2400" b="1" dirty="0">
                <a:latin typeface="Arial" panose="020B0604020202020204" pitchFamily="34" charset="0"/>
                <a:cs typeface="Arial" panose="020B0604020202020204" pitchFamily="34" charset="0"/>
              </a:rPr>
              <a:t> </a:t>
            </a:r>
            <a:r>
              <a:rPr lang="en-US" altLang="ko-KR" sz="2400" b="1" dirty="0">
                <a:latin typeface="Arial" panose="020B0604020202020204" pitchFamily="34" charset="0"/>
                <a:cs typeface="Arial" panose="020B0604020202020204" pitchFamily="34" charset="0"/>
              </a:rPr>
              <a:t>Learning</a:t>
            </a:r>
            <a:endParaRPr lang="ko-KR" altLang="en-US" sz="2400" b="1" dirty="0">
              <a:latin typeface="Arial" panose="020B0604020202020204" pitchFamily="34" charset="0"/>
              <a:cs typeface="Arial" panose="020B0604020202020204" pitchFamily="34" charset="0"/>
            </a:endParaRPr>
          </a:p>
        </p:txBody>
      </p:sp>
      <p:cxnSp>
        <p:nvCxnSpPr>
          <p:cNvPr id="10" name="직선 연결선 9">
            <a:extLst>
              <a:ext uri="{FF2B5EF4-FFF2-40B4-BE49-F238E27FC236}">
                <a16:creationId xmlns:a16="http://schemas.microsoft.com/office/drawing/2014/main" id="{F5DB413E-4AB7-9C95-09F2-1F1CF0AD1122}"/>
              </a:ext>
            </a:extLst>
          </p:cNvPr>
          <p:cNvCxnSpPr/>
          <p:nvPr/>
        </p:nvCxnSpPr>
        <p:spPr>
          <a:xfrm>
            <a:off x="0" y="469900"/>
            <a:ext cx="12192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그룹 2">
            <a:extLst>
              <a:ext uri="{FF2B5EF4-FFF2-40B4-BE49-F238E27FC236}">
                <a16:creationId xmlns:a16="http://schemas.microsoft.com/office/drawing/2014/main" id="{5985EE64-CE10-6A86-47CB-6769534C8131}"/>
              </a:ext>
            </a:extLst>
          </p:cNvPr>
          <p:cNvGrpSpPr/>
          <p:nvPr/>
        </p:nvGrpSpPr>
        <p:grpSpPr>
          <a:xfrm>
            <a:off x="6870702" y="1169244"/>
            <a:ext cx="4035103" cy="4646505"/>
            <a:chOff x="6870702" y="1169244"/>
            <a:chExt cx="4035103" cy="4646505"/>
          </a:xfrm>
        </p:grpSpPr>
        <p:pic>
          <p:nvPicPr>
            <p:cNvPr id="1028" name="Picture 4">
              <a:extLst>
                <a:ext uri="{FF2B5EF4-FFF2-40B4-BE49-F238E27FC236}">
                  <a16:creationId xmlns:a16="http://schemas.microsoft.com/office/drawing/2014/main" id="{8E618B96-8774-0831-87B5-9CD5FE1B3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702" y="2032839"/>
              <a:ext cx="4035103" cy="37829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F27AE55-9702-152E-4451-744A009761C3}"/>
                </a:ext>
              </a:extLst>
            </p:cNvPr>
            <p:cNvSpPr txBox="1"/>
            <p:nvPr/>
          </p:nvSpPr>
          <p:spPr>
            <a:xfrm>
              <a:off x="7539167" y="1169244"/>
              <a:ext cx="2698176" cy="461665"/>
            </a:xfrm>
            <a:prstGeom prst="rect">
              <a:avLst/>
            </a:prstGeom>
            <a:noFill/>
          </p:spPr>
          <p:txBody>
            <a:bodyPr wrap="none" rtlCol="0">
              <a:spAutoFit/>
            </a:bodyPr>
            <a:lstStyle/>
            <a:p>
              <a:pPr algn="ctr"/>
              <a:r>
                <a:rPr lang="en-US" altLang="ko-KR" sz="2400" b="1" dirty="0">
                  <a:latin typeface="Arial" panose="020B0604020202020204" pitchFamily="34" charset="0"/>
                  <a:cs typeface="Arial" panose="020B0604020202020204" pitchFamily="34" charset="0"/>
                </a:rPr>
                <a:t>Natural Selection</a:t>
              </a:r>
              <a:endParaRPr lang="ko-KR" altLang="en-US" sz="24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5349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D11D111-8D34-4065-BD11-99008AF3E864}"/>
              </a:ext>
            </a:extLst>
          </p:cNvPr>
          <p:cNvSpPr/>
          <p:nvPr/>
        </p:nvSpPr>
        <p:spPr>
          <a:xfrm>
            <a:off x="4716593" y="868610"/>
            <a:ext cx="7242174" cy="5178405"/>
          </a:xfrm>
          <a:prstGeom prst="rect">
            <a:avLst/>
          </a:prstGeom>
        </p:spPr>
        <p:txBody>
          <a:bodyPr wrap="square">
            <a:spAutoFit/>
          </a:bodyPr>
          <a:lstStyle/>
          <a:p>
            <a:pPr algn="just" latinLnBrk="0">
              <a:lnSpc>
                <a:spcPct val="130000"/>
              </a:lnSpc>
              <a:buFont typeface="+mj-lt"/>
              <a:buAutoNum type="arabicPeriod"/>
            </a:pPr>
            <a:r>
              <a:rPr lang="ko-KR" altLang="en-US" sz="1600" b="1" dirty="0"/>
              <a:t>대규모 대사 네트워크 모델링 및 시뮬레이션 가능</a:t>
            </a:r>
            <a:endParaRPr lang="ko-KR" altLang="en-US" sz="1600" dirty="0"/>
          </a:p>
          <a:p>
            <a:pPr lvl="1" algn="just" latinLnBrk="0">
              <a:lnSpc>
                <a:spcPct val="130000"/>
              </a:lnSpc>
            </a:pPr>
            <a:r>
              <a:rPr lang="en-US" altLang="ko-KR" sz="1600" dirty="0"/>
              <a:t>SPAM-DFBA</a:t>
            </a:r>
            <a:r>
              <a:rPr lang="ko-KR" altLang="en-US" sz="1600" dirty="0"/>
              <a:t>는 게놈 스케일 대사 모델을 다룰 수 있어</a:t>
            </a:r>
            <a:r>
              <a:rPr lang="en-US" altLang="ko-KR" sz="1600" dirty="0"/>
              <a:t>, </a:t>
            </a:r>
            <a:r>
              <a:rPr lang="ko-KR" altLang="en-US" sz="1600" dirty="0"/>
              <a:t>다양한 미생물의 복잡한 대사 과정을 시뮬레이션하고 분석할 수 있습니다</a:t>
            </a:r>
            <a:r>
              <a:rPr lang="en-US" altLang="ko-KR" sz="1600" dirty="0"/>
              <a:t>. </a:t>
            </a:r>
            <a:r>
              <a:rPr lang="ko-KR" altLang="en-US" sz="1600" dirty="0"/>
              <a:t>이는 미생물의 대사 네트워크를 깊이 있게 이해하는 데 큰 도움을 줍니다</a:t>
            </a:r>
            <a:r>
              <a:rPr lang="en-US" altLang="ko-KR" sz="1600" dirty="0"/>
              <a:t>.</a:t>
            </a:r>
          </a:p>
          <a:p>
            <a:pPr algn="just" latinLnBrk="0">
              <a:lnSpc>
                <a:spcPct val="130000"/>
              </a:lnSpc>
              <a:buFont typeface="+mj-lt"/>
              <a:buAutoNum type="arabicPeriod"/>
            </a:pPr>
            <a:r>
              <a:rPr lang="ko-KR" altLang="en-US" sz="1600" b="1" dirty="0"/>
              <a:t>상호작용 시뮬레이션</a:t>
            </a:r>
            <a:endParaRPr lang="ko-KR" altLang="en-US" sz="1600" dirty="0"/>
          </a:p>
          <a:p>
            <a:pPr lvl="1" algn="just" latinLnBrk="0">
              <a:lnSpc>
                <a:spcPct val="130000"/>
              </a:lnSpc>
            </a:pPr>
            <a:r>
              <a:rPr lang="ko-KR" altLang="en-US" sz="1600" dirty="0"/>
              <a:t>다양한 미생물 간의 상호작용과 협력을 </a:t>
            </a:r>
            <a:r>
              <a:rPr lang="ko-KR" altLang="en-US" sz="1600" dirty="0" err="1"/>
              <a:t>시뮬레이션할</a:t>
            </a:r>
            <a:r>
              <a:rPr lang="ko-KR" altLang="en-US" sz="1600" dirty="0"/>
              <a:t> 수 있어</a:t>
            </a:r>
            <a:r>
              <a:rPr lang="en-US" altLang="ko-KR" sz="1600" dirty="0"/>
              <a:t>, </a:t>
            </a:r>
            <a:r>
              <a:rPr lang="ko-KR" altLang="en-US" sz="1600" dirty="0"/>
              <a:t>미생물 군집의 동적 변화를 예측하고 분석할 수 있습니다</a:t>
            </a:r>
            <a:r>
              <a:rPr lang="en-US" altLang="ko-KR" sz="1600" dirty="0"/>
              <a:t>. </a:t>
            </a:r>
            <a:r>
              <a:rPr lang="ko-KR" altLang="en-US" sz="1600" dirty="0"/>
              <a:t>이는 자연에서 미생물 군집이 어떻게 작동하는지를 이해하는 데 중요한 정보를 제공합니다</a:t>
            </a:r>
            <a:r>
              <a:rPr lang="en-US" altLang="ko-KR" sz="1600" dirty="0"/>
              <a:t>.</a:t>
            </a:r>
          </a:p>
          <a:p>
            <a:pPr algn="just" latinLnBrk="0">
              <a:lnSpc>
                <a:spcPct val="130000"/>
              </a:lnSpc>
              <a:buFont typeface="+mj-lt"/>
              <a:buAutoNum type="arabicPeriod"/>
            </a:pPr>
            <a:r>
              <a:rPr lang="ko-KR" altLang="en-US" sz="1600" b="1" dirty="0"/>
              <a:t>강화학습을 통한 최적화</a:t>
            </a:r>
            <a:endParaRPr lang="ko-KR" altLang="en-US" sz="1600" dirty="0"/>
          </a:p>
          <a:p>
            <a:pPr lvl="1" algn="just" latinLnBrk="0">
              <a:lnSpc>
                <a:spcPct val="130000"/>
              </a:lnSpc>
            </a:pPr>
            <a:r>
              <a:rPr lang="ko-KR" altLang="en-US" sz="1600" dirty="0"/>
              <a:t>강화학습 알고리즘</a:t>
            </a:r>
            <a:r>
              <a:rPr lang="en-US" altLang="ko-KR" sz="1600" dirty="0"/>
              <a:t>(PPO)</a:t>
            </a:r>
            <a:r>
              <a:rPr lang="ko-KR" altLang="en-US" sz="1600" dirty="0"/>
              <a:t>을 사용하여 미생물의 행동을 최적화할 수 있습니다</a:t>
            </a:r>
            <a:r>
              <a:rPr lang="en-US" altLang="ko-KR" sz="1600" dirty="0"/>
              <a:t>. </a:t>
            </a:r>
            <a:r>
              <a:rPr lang="ko-KR" altLang="en-US" sz="1600" dirty="0"/>
              <a:t>이는 실험 데이터 없이도 미생물의 행동을 예측하고 최적의 대사 경로를 찾는 데 큰 도움을 줍니다</a:t>
            </a:r>
            <a:r>
              <a:rPr lang="en-US" altLang="ko-KR" sz="1600" dirty="0"/>
              <a:t>.</a:t>
            </a:r>
          </a:p>
          <a:p>
            <a:pPr algn="just" latinLnBrk="0">
              <a:lnSpc>
                <a:spcPct val="130000"/>
              </a:lnSpc>
              <a:buFont typeface="+mj-lt"/>
              <a:buAutoNum type="arabicPeriod"/>
            </a:pPr>
            <a:r>
              <a:rPr lang="ko-KR" altLang="en-US" sz="1600" b="1" dirty="0"/>
              <a:t>다양한 환경 조건에서의 시뮬레이션</a:t>
            </a:r>
            <a:endParaRPr lang="ko-KR" altLang="en-US" sz="1600" dirty="0"/>
          </a:p>
          <a:p>
            <a:pPr lvl="1" algn="just" latinLnBrk="0">
              <a:lnSpc>
                <a:spcPct val="130000"/>
              </a:lnSpc>
            </a:pPr>
            <a:r>
              <a:rPr lang="ko-KR" altLang="en-US" sz="1600" dirty="0"/>
              <a:t>다양한 환경 조건에서 미생물의 성장을 </a:t>
            </a:r>
            <a:r>
              <a:rPr lang="ko-KR" altLang="en-US" sz="1600" dirty="0" err="1"/>
              <a:t>시뮬레이션할</a:t>
            </a:r>
            <a:r>
              <a:rPr lang="ko-KR" altLang="en-US" sz="1600" dirty="0"/>
              <a:t> 수 있어</a:t>
            </a:r>
            <a:r>
              <a:rPr lang="en-US" altLang="ko-KR" sz="1600" dirty="0"/>
              <a:t>, </a:t>
            </a:r>
            <a:r>
              <a:rPr lang="ko-KR" altLang="en-US" sz="1600" dirty="0"/>
              <a:t>환경 변화에 따른 미생물의 반응을 예측할 수 있습니다</a:t>
            </a:r>
            <a:r>
              <a:rPr lang="en-US" altLang="ko-KR" sz="1600" dirty="0"/>
              <a:t>. </a:t>
            </a:r>
            <a:r>
              <a:rPr lang="ko-KR" altLang="en-US" sz="1600" dirty="0"/>
              <a:t>이는 생태학적 </a:t>
            </a:r>
            <a:r>
              <a:rPr lang="ko-KR" altLang="en-US" sz="1600" dirty="0" err="1"/>
              <a:t>연구뿐만</a:t>
            </a:r>
            <a:r>
              <a:rPr lang="ko-KR" altLang="en-US" sz="1600" dirty="0"/>
              <a:t> 아니라 산업적 응용에서도 유용합니다</a:t>
            </a:r>
            <a:r>
              <a:rPr lang="en-US" altLang="ko-KR" sz="1600" dirty="0"/>
              <a:t>.</a:t>
            </a:r>
          </a:p>
        </p:txBody>
      </p:sp>
      <p:cxnSp>
        <p:nvCxnSpPr>
          <p:cNvPr id="2" name="직선 연결선 1">
            <a:extLst>
              <a:ext uri="{FF2B5EF4-FFF2-40B4-BE49-F238E27FC236}">
                <a16:creationId xmlns:a16="http://schemas.microsoft.com/office/drawing/2014/main" id="{F89FAA87-5616-CEAF-2B25-127BAEC2F90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FAF5EEB3-CAB5-B5D8-D278-395D01DF719C}"/>
              </a:ext>
            </a:extLst>
          </p:cNvPr>
          <p:cNvSpPr txBox="1"/>
          <p:nvPr/>
        </p:nvSpPr>
        <p:spPr>
          <a:xfrm>
            <a:off x="0" y="13175"/>
            <a:ext cx="1415772"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Discussion</a:t>
            </a:r>
            <a:endParaRPr lang="ko-KR" altLang="en-US"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38C35D2-F2E9-3410-8D4C-3FE6393EB046}"/>
              </a:ext>
            </a:extLst>
          </p:cNvPr>
          <p:cNvSpPr txBox="1"/>
          <p:nvPr/>
        </p:nvSpPr>
        <p:spPr>
          <a:xfrm>
            <a:off x="740843" y="865318"/>
            <a:ext cx="3113480" cy="461665"/>
          </a:xfrm>
          <a:prstGeom prst="rect">
            <a:avLst/>
          </a:prstGeom>
          <a:noFill/>
        </p:spPr>
        <p:txBody>
          <a:bodyPr wrap="none" rtlCol="0">
            <a:spAutoFit/>
          </a:bodyPr>
          <a:lstStyle/>
          <a:p>
            <a:pPr algn="ctr"/>
            <a:r>
              <a:rPr lang="en-US" altLang="ko-KR" sz="2400" b="1" dirty="0">
                <a:latin typeface="Calibri" panose="020F0502020204030204" pitchFamily="34" charset="0"/>
                <a:ea typeface="Calibri" panose="020F0502020204030204" pitchFamily="34" charset="0"/>
                <a:cs typeface="Calibri" panose="020F0502020204030204" pitchFamily="34" charset="0"/>
              </a:rPr>
              <a:t>“ SPAM-DFBA</a:t>
            </a:r>
            <a:r>
              <a:rPr lang="ko-KR" altLang="en-US" sz="2400" b="1" dirty="0">
                <a:latin typeface="Calibri" panose="020F0502020204030204" pitchFamily="34" charset="0"/>
                <a:cs typeface="Calibri" panose="020F0502020204030204" pitchFamily="34" charset="0"/>
              </a:rPr>
              <a:t>의 가치 </a:t>
            </a:r>
            <a:r>
              <a:rPr lang="en-US" altLang="ko-KR" sz="2400" b="1" dirty="0">
                <a:latin typeface="Calibri" panose="020F0502020204030204" pitchFamily="34" charset="0"/>
                <a:cs typeface="Calibri" panose="020F0502020204030204" pitchFamily="34" charset="0"/>
              </a:rPr>
              <a:t>”</a:t>
            </a:r>
            <a:endParaRPr lang="ko-KR" altLang="en-US" sz="2400" b="1" dirty="0">
              <a:latin typeface="Calibri" panose="020F0502020204030204" pitchFamily="34" charset="0"/>
              <a:cs typeface="Calibri" panose="020F0502020204030204" pitchFamily="34" charset="0"/>
            </a:endParaRPr>
          </a:p>
        </p:txBody>
      </p:sp>
      <p:pic>
        <p:nvPicPr>
          <p:cNvPr id="9" name="그림 8">
            <a:extLst>
              <a:ext uri="{FF2B5EF4-FFF2-40B4-BE49-F238E27FC236}">
                <a16:creationId xmlns:a16="http://schemas.microsoft.com/office/drawing/2014/main" id="{65C62137-6059-5D39-DA22-96E8ECF16F6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LightScreen gridSize="10"/>
                    </a14:imgEffect>
                  </a14:imgLayer>
                </a14:imgProps>
              </a:ext>
            </a:extLst>
          </a:blip>
          <a:srcRect l="21532" r="21532"/>
          <a:stretch/>
        </p:blipFill>
        <p:spPr>
          <a:xfrm>
            <a:off x="415044" y="1637623"/>
            <a:ext cx="3765070" cy="4409392"/>
          </a:xfrm>
          <a:prstGeom prst="rect">
            <a:avLst/>
          </a:prstGeom>
        </p:spPr>
      </p:pic>
    </p:spTree>
    <p:extLst>
      <p:ext uri="{BB962C8B-B14F-4D97-AF65-F5344CB8AC3E}">
        <p14:creationId xmlns:p14="http://schemas.microsoft.com/office/powerpoint/2010/main" val="2338244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D11D111-8D34-4065-BD11-99008AF3E864}"/>
              </a:ext>
            </a:extLst>
          </p:cNvPr>
          <p:cNvSpPr/>
          <p:nvPr/>
        </p:nvSpPr>
        <p:spPr>
          <a:xfrm>
            <a:off x="4716593" y="1637623"/>
            <a:ext cx="7242174" cy="4154984"/>
          </a:xfrm>
          <a:prstGeom prst="rect">
            <a:avLst/>
          </a:prstGeom>
        </p:spPr>
        <p:txBody>
          <a:bodyPr wrap="square">
            <a:spAutoFit/>
          </a:bodyPr>
          <a:lstStyle/>
          <a:p>
            <a:pPr algn="just">
              <a:buFont typeface="+mj-lt"/>
              <a:buAutoNum type="arabicPeriod"/>
            </a:pPr>
            <a:r>
              <a:rPr lang="ko-KR" altLang="en-US" sz="1600" b="1" dirty="0"/>
              <a:t>인공 미생물 군집 설계</a:t>
            </a:r>
            <a:endParaRPr lang="ko-KR" altLang="en-US" sz="1600" dirty="0"/>
          </a:p>
          <a:p>
            <a:pPr lvl="1" algn="just"/>
            <a:r>
              <a:rPr lang="en-US" altLang="ko-KR" sz="1600" dirty="0"/>
              <a:t>SPAM-DFBA</a:t>
            </a:r>
            <a:r>
              <a:rPr lang="ko-KR" altLang="en-US" sz="1600" dirty="0"/>
              <a:t>를 사용하여 </a:t>
            </a:r>
            <a:r>
              <a:rPr lang="ko-KR" altLang="en-US" sz="1600" dirty="0">
                <a:solidFill>
                  <a:srgbClr val="FF0000"/>
                </a:solidFill>
              </a:rPr>
              <a:t>특정 목적을 위한 인공 미생물 군집을 설계</a:t>
            </a:r>
            <a:r>
              <a:rPr lang="ko-KR" altLang="en-US" sz="1600" dirty="0"/>
              <a:t>할 수 있습니다</a:t>
            </a:r>
            <a:r>
              <a:rPr lang="en-US" altLang="ko-KR" sz="1600" dirty="0"/>
              <a:t>. </a:t>
            </a:r>
            <a:r>
              <a:rPr lang="ko-KR" altLang="en-US" sz="1600" dirty="0"/>
              <a:t>예를 들어</a:t>
            </a:r>
            <a:r>
              <a:rPr lang="en-US" altLang="ko-KR" sz="1600" dirty="0"/>
              <a:t>, </a:t>
            </a:r>
            <a:r>
              <a:rPr lang="ko-KR" altLang="en-US" sz="1600" dirty="0"/>
              <a:t>특정 화합물을 생산하거나 오염 물질을 분해하는 미생물 군집을 최적화할 수 있습니다</a:t>
            </a:r>
            <a:r>
              <a:rPr lang="en-US" altLang="ko-KR" sz="1600" dirty="0"/>
              <a:t>.</a:t>
            </a:r>
          </a:p>
          <a:p>
            <a:pPr algn="just">
              <a:buFont typeface="+mj-lt"/>
              <a:buAutoNum type="arabicPeriod"/>
            </a:pPr>
            <a:r>
              <a:rPr lang="ko-KR" altLang="en-US" sz="1600" b="1" dirty="0"/>
              <a:t>의약품 개발</a:t>
            </a:r>
            <a:endParaRPr lang="ko-KR" altLang="en-US" sz="1600" dirty="0"/>
          </a:p>
          <a:p>
            <a:pPr lvl="1" algn="just"/>
            <a:r>
              <a:rPr lang="ko-KR" altLang="en-US" sz="1600" dirty="0"/>
              <a:t>미생물의 대사 경로를 최적화하여 새로운 의약품을 개발하는 데 사용할 수 있습니다</a:t>
            </a:r>
            <a:r>
              <a:rPr lang="en-US" altLang="ko-KR" sz="1600" dirty="0"/>
              <a:t>. </a:t>
            </a:r>
            <a:r>
              <a:rPr lang="ko-KR" altLang="en-US" sz="1600" dirty="0">
                <a:solidFill>
                  <a:srgbClr val="FF0000"/>
                </a:solidFill>
              </a:rPr>
              <a:t>특정 대사 산물을 효율적으로 생산하는 미생물 균주를 설계</a:t>
            </a:r>
            <a:r>
              <a:rPr lang="ko-KR" altLang="en-US" sz="1600" dirty="0"/>
              <a:t>하는 데 도움이 될 수 있습니다</a:t>
            </a:r>
            <a:r>
              <a:rPr lang="en-US" altLang="ko-KR" sz="1600" dirty="0"/>
              <a:t>.</a:t>
            </a:r>
          </a:p>
          <a:p>
            <a:pPr algn="just">
              <a:buFont typeface="+mj-lt"/>
              <a:buAutoNum type="arabicPeriod"/>
            </a:pPr>
            <a:r>
              <a:rPr lang="ko-KR" altLang="en-US" sz="1600" b="1" dirty="0"/>
              <a:t>환경 모니터링 및 복원</a:t>
            </a:r>
            <a:endParaRPr lang="ko-KR" altLang="en-US" sz="1600" dirty="0"/>
          </a:p>
          <a:p>
            <a:pPr lvl="1" algn="just"/>
            <a:r>
              <a:rPr lang="en-US" altLang="ko-KR" sz="1600" dirty="0"/>
              <a:t>SPAM-DFBA</a:t>
            </a:r>
            <a:r>
              <a:rPr lang="ko-KR" altLang="en-US" sz="1600" dirty="0"/>
              <a:t>를 사용하여 환경 변화에 대한 미생물 군집의 반응을 시뮬레이션하고</a:t>
            </a:r>
            <a:r>
              <a:rPr lang="en-US" altLang="ko-KR" sz="1600" dirty="0"/>
              <a:t>, </a:t>
            </a:r>
            <a:r>
              <a:rPr lang="ko-KR" altLang="en-US" sz="1600" dirty="0"/>
              <a:t>이를 기반으로 환경 복원 전략을 설계할 수 있습니다</a:t>
            </a:r>
            <a:r>
              <a:rPr lang="en-US" altLang="ko-KR" sz="1600" dirty="0"/>
              <a:t>. </a:t>
            </a:r>
            <a:r>
              <a:rPr lang="ko-KR" altLang="en-US" sz="1600" dirty="0"/>
              <a:t>오염 물질의 생물학적 분해를 최적화하는 미생물 군집을 설계할 수 있습니다</a:t>
            </a:r>
            <a:r>
              <a:rPr lang="en-US" altLang="ko-KR" sz="1600" dirty="0"/>
              <a:t>.</a:t>
            </a:r>
          </a:p>
          <a:p>
            <a:pPr algn="just">
              <a:buFont typeface="+mj-lt"/>
              <a:buAutoNum type="arabicPeriod"/>
            </a:pPr>
            <a:r>
              <a:rPr lang="ko-KR" altLang="en-US" sz="1600" b="1" dirty="0"/>
              <a:t>농업 및 식품 산업</a:t>
            </a:r>
            <a:endParaRPr lang="ko-KR" altLang="en-US" sz="1600" dirty="0"/>
          </a:p>
          <a:p>
            <a:pPr lvl="1" algn="just"/>
            <a:r>
              <a:rPr lang="ko-KR" altLang="en-US" sz="1600" dirty="0"/>
              <a:t>농업 및 식품 산업에서 </a:t>
            </a:r>
            <a:r>
              <a:rPr lang="ko-KR" altLang="en-US" sz="1600" dirty="0">
                <a:solidFill>
                  <a:srgbClr val="FF0000"/>
                </a:solidFill>
              </a:rPr>
              <a:t>미생물 군집을 최적화하여 생산성을 높이는 데 사용</a:t>
            </a:r>
            <a:r>
              <a:rPr lang="ko-KR" altLang="en-US" sz="1600" dirty="0"/>
              <a:t>할 수 있습니다</a:t>
            </a:r>
            <a:r>
              <a:rPr lang="en-US" altLang="ko-KR" sz="1600" dirty="0"/>
              <a:t>. </a:t>
            </a:r>
            <a:r>
              <a:rPr lang="ko-KR" altLang="en-US" sz="1600" dirty="0"/>
              <a:t>예를 들어</a:t>
            </a:r>
            <a:r>
              <a:rPr lang="en-US" altLang="ko-KR" sz="1600" dirty="0"/>
              <a:t>, </a:t>
            </a:r>
            <a:r>
              <a:rPr lang="ko-KR" altLang="en-US" sz="1600" dirty="0"/>
              <a:t>토양의 질을 개선하거나 발효 과정을 최적화하는 데 도움이 될 수 있습니다</a:t>
            </a:r>
            <a:r>
              <a:rPr lang="en-US" altLang="ko-KR" sz="1600" dirty="0"/>
              <a:t>.</a:t>
            </a:r>
          </a:p>
        </p:txBody>
      </p:sp>
      <p:cxnSp>
        <p:nvCxnSpPr>
          <p:cNvPr id="2" name="직선 연결선 1">
            <a:extLst>
              <a:ext uri="{FF2B5EF4-FFF2-40B4-BE49-F238E27FC236}">
                <a16:creationId xmlns:a16="http://schemas.microsoft.com/office/drawing/2014/main" id="{F89FAA87-5616-CEAF-2B25-127BAEC2F90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FAF5EEB3-CAB5-B5D8-D278-395D01DF719C}"/>
              </a:ext>
            </a:extLst>
          </p:cNvPr>
          <p:cNvSpPr txBox="1"/>
          <p:nvPr/>
        </p:nvSpPr>
        <p:spPr>
          <a:xfrm>
            <a:off x="0" y="13175"/>
            <a:ext cx="1415772"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Discussion</a:t>
            </a:r>
            <a:endParaRPr lang="ko-KR" altLang="en-US"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38C35D2-F2E9-3410-8D4C-3FE6393EB046}"/>
              </a:ext>
            </a:extLst>
          </p:cNvPr>
          <p:cNvSpPr txBox="1"/>
          <p:nvPr/>
        </p:nvSpPr>
        <p:spPr>
          <a:xfrm>
            <a:off x="667168" y="865318"/>
            <a:ext cx="3260829" cy="461665"/>
          </a:xfrm>
          <a:prstGeom prst="rect">
            <a:avLst/>
          </a:prstGeom>
          <a:noFill/>
        </p:spPr>
        <p:txBody>
          <a:bodyPr wrap="none" rtlCol="0">
            <a:spAutoFit/>
          </a:bodyPr>
          <a:lstStyle/>
          <a:p>
            <a:pPr algn="ctr"/>
            <a:r>
              <a:rPr lang="en-US" altLang="ko-KR" sz="2400" b="1" dirty="0">
                <a:latin typeface="Calibri" panose="020F0502020204030204" pitchFamily="34" charset="0"/>
                <a:ea typeface="Calibri" panose="020F0502020204030204" pitchFamily="34" charset="0"/>
                <a:cs typeface="Calibri" panose="020F0502020204030204" pitchFamily="34" charset="0"/>
              </a:rPr>
              <a:t>“ </a:t>
            </a:r>
            <a:r>
              <a:rPr lang="ko-KR" altLang="en-US" sz="2400" b="1" dirty="0">
                <a:latin typeface="Calibri" panose="020F0502020204030204" pitchFamily="34" charset="0"/>
                <a:ea typeface="Calibri" panose="020F0502020204030204" pitchFamily="34" charset="0"/>
                <a:cs typeface="Calibri" panose="020F0502020204030204" pitchFamily="34" charset="0"/>
              </a:rPr>
              <a:t>미래 연구 적용 방향</a:t>
            </a:r>
            <a:r>
              <a:rPr lang="ko-KR" altLang="en-US" sz="2400" b="1" dirty="0">
                <a:latin typeface="Calibri" panose="020F0502020204030204" pitchFamily="34" charset="0"/>
                <a:cs typeface="Calibri" panose="020F0502020204030204" pitchFamily="34" charset="0"/>
              </a:rPr>
              <a:t> </a:t>
            </a:r>
            <a:r>
              <a:rPr lang="en-US" altLang="ko-KR" sz="2400" b="1" dirty="0">
                <a:latin typeface="Calibri" panose="020F0502020204030204" pitchFamily="34" charset="0"/>
                <a:cs typeface="Calibri" panose="020F0502020204030204" pitchFamily="34" charset="0"/>
              </a:rPr>
              <a:t>”</a:t>
            </a:r>
            <a:endParaRPr lang="ko-KR" altLang="en-US" sz="2400" b="1" dirty="0">
              <a:latin typeface="Calibri" panose="020F0502020204030204" pitchFamily="34" charset="0"/>
              <a:cs typeface="Calibri" panose="020F0502020204030204" pitchFamily="34" charset="0"/>
            </a:endParaRPr>
          </a:p>
        </p:txBody>
      </p:sp>
      <p:pic>
        <p:nvPicPr>
          <p:cNvPr id="9" name="그림 8">
            <a:extLst>
              <a:ext uri="{FF2B5EF4-FFF2-40B4-BE49-F238E27FC236}">
                <a16:creationId xmlns:a16="http://schemas.microsoft.com/office/drawing/2014/main" id="{65C62137-6059-5D39-DA22-96E8ECF16F6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LightScreen gridSize="10"/>
                    </a14:imgEffect>
                  </a14:imgLayer>
                </a14:imgProps>
              </a:ext>
            </a:extLst>
          </a:blip>
          <a:srcRect l="21532" r="21532"/>
          <a:stretch/>
        </p:blipFill>
        <p:spPr>
          <a:xfrm>
            <a:off x="415044" y="1637623"/>
            <a:ext cx="3765070" cy="4409392"/>
          </a:xfrm>
          <a:prstGeom prst="rect">
            <a:avLst/>
          </a:prstGeom>
        </p:spPr>
      </p:pic>
    </p:spTree>
    <p:extLst>
      <p:ext uri="{BB962C8B-B14F-4D97-AF65-F5344CB8AC3E}">
        <p14:creationId xmlns:p14="http://schemas.microsoft.com/office/powerpoint/2010/main" val="1532135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F89FAA87-5616-CEAF-2B25-127BAEC2F90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FAF5EEB3-CAB5-B5D8-D278-395D01DF719C}"/>
              </a:ext>
            </a:extLst>
          </p:cNvPr>
          <p:cNvSpPr txBox="1"/>
          <p:nvPr/>
        </p:nvSpPr>
        <p:spPr>
          <a:xfrm>
            <a:off x="0" y="13175"/>
            <a:ext cx="1415772"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Discussion</a:t>
            </a:r>
            <a:endParaRPr lang="ko-KR" alt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628860D-2B56-AB57-D98A-FE30B26C6665}"/>
              </a:ext>
            </a:extLst>
          </p:cNvPr>
          <p:cNvSpPr txBox="1"/>
          <p:nvPr/>
        </p:nvSpPr>
        <p:spPr>
          <a:xfrm>
            <a:off x="3388367" y="1098062"/>
            <a:ext cx="5415265" cy="461665"/>
          </a:xfrm>
          <a:prstGeom prst="rect">
            <a:avLst/>
          </a:prstGeom>
          <a:noFill/>
        </p:spPr>
        <p:txBody>
          <a:bodyPr wrap="none" rtlCol="0">
            <a:spAutoFit/>
          </a:bodyPr>
          <a:lstStyle/>
          <a:p>
            <a:r>
              <a:rPr lang="en-US" altLang="ko-KR" sz="2400" b="1" dirty="0">
                <a:latin typeface="Calibri" panose="020F0502020204030204" pitchFamily="34" charset="0"/>
                <a:cs typeface="Calibri" panose="020F0502020204030204" pitchFamily="34" charset="0"/>
              </a:rPr>
              <a:t>“</a:t>
            </a:r>
            <a:r>
              <a:rPr lang="ko-KR" altLang="en-US" sz="2400" b="1" dirty="0">
                <a:latin typeface="Calibri" panose="020F0502020204030204" pitchFamily="34" charset="0"/>
                <a:cs typeface="Calibri" panose="020F0502020204030204" pitchFamily="34" charset="0"/>
              </a:rPr>
              <a:t>코드 수행에 있어 주의해야 했던 부분</a:t>
            </a:r>
            <a:r>
              <a:rPr lang="en-US" altLang="ko-KR" sz="2400" b="1" dirty="0">
                <a:latin typeface="Calibri" panose="020F0502020204030204" pitchFamily="34" charset="0"/>
                <a:cs typeface="Calibri" panose="020F0502020204030204" pitchFamily="34" charset="0"/>
              </a:rPr>
              <a:t>”</a:t>
            </a:r>
            <a:endParaRPr lang="ko-KR" altLang="en-US" sz="2400" b="1" dirty="0">
              <a:latin typeface="Calibri" panose="020F0502020204030204" pitchFamily="34" charset="0"/>
              <a:cs typeface="Calibri" panose="020F0502020204030204" pitchFamily="34" charset="0"/>
            </a:endParaRPr>
          </a:p>
        </p:txBody>
      </p:sp>
      <p:grpSp>
        <p:nvGrpSpPr>
          <p:cNvPr id="13" name="그룹 12">
            <a:extLst>
              <a:ext uri="{FF2B5EF4-FFF2-40B4-BE49-F238E27FC236}">
                <a16:creationId xmlns:a16="http://schemas.microsoft.com/office/drawing/2014/main" id="{D0D76B2F-CA33-A23C-D029-704D8EEBDE48}"/>
              </a:ext>
            </a:extLst>
          </p:cNvPr>
          <p:cNvGrpSpPr/>
          <p:nvPr/>
        </p:nvGrpSpPr>
        <p:grpSpPr>
          <a:xfrm>
            <a:off x="3031524" y="2152809"/>
            <a:ext cx="6128950" cy="4094468"/>
            <a:chOff x="3820854" y="-147413"/>
            <a:chExt cx="6128950" cy="4094468"/>
          </a:xfrm>
        </p:grpSpPr>
        <p:sp>
          <p:nvSpPr>
            <p:cNvPr id="8" name="TextBox 7">
              <a:extLst>
                <a:ext uri="{FF2B5EF4-FFF2-40B4-BE49-F238E27FC236}">
                  <a16:creationId xmlns:a16="http://schemas.microsoft.com/office/drawing/2014/main" id="{4F3223AF-AB3F-55CC-B884-A5411288CF6D}"/>
                </a:ext>
              </a:extLst>
            </p:cNvPr>
            <p:cNvSpPr txBox="1"/>
            <p:nvPr/>
          </p:nvSpPr>
          <p:spPr>
            <a:xfrm>
              <a:off x="3820854" y="1915730"/>
              <a:ext cx="6128950" cy="2031325"/>
            </a:xfrm>
            <a:prstGeom prst="rect">
              <a:avLst/>
            </a:prstGeom>
            <a:noFill/>
          </p:spPr>
          <p:txBody>
            <a:bodyPr wrap="square">
              <a:spAutoFit/>
            </a:bodyPr>
            <a:lstStyle/>
            <a:p>
              <a:pPr algn="ctr"/>
              <a:r>
                <a:rPr lang="en-US" altLang="ko-KR" dirty="0">
                  <a:latin typeface="Calibri" panose="020F0502020204030204" pitchFamily="34" charset="0"/>
                  <a:cs typeface="Calibri" panose="020F0502020204030204" pitchFamily="34" charset="0"/>
                </a:rPr>
                <a:t>git clone https://github.com/chan-csu/SPAM-DFBA.git</a:t>
              </a:r>
            </a:p>
            <a:p>
              <a:pPr algn="ctr"/>
              <a:endParaRPr lang="en-US" altLang="ko-KR" dirty="0">
                <a:latin typeface="Calibri" panose="020F0502020204030204" pitchFamily="34" charset="0"/>
                <a:cs typeface="Calibri" panose="020F0502020204030204" pitchFamily="34" charset="0"/>
              </a:endParaRPr>
            </a:p>
            <a:p>
              <a:pPr algn="ctr"/>
              <a:r>
                <a:rPr lang="en-US" altLang="ko-KR" dirty="0" err="1">
                  <a:latin typeface="Calibri" panose="020F0502020204030204" pitchFamily="34" charset="0"/>
                  <a:cs typeface="Calibri" panose="020F0502020204030204" pitchFamily="34" charset="0"/>
                </a:rPr>
                <a:t>conda</a:t>
              </a:r>
              <a:r>
                <a:rPr lang="en-US" altLang="ko-KR" dirty="0">
                  <a:latin typeface="Calibri" panose="020F0502020204030204" pitchFamily="34" charset="0"/>
                  <a:cs typeface="Calibri" panose="020F0502020204030204" pitchFamily="34" charset="0"/>
                </a:rPr>
                <a:t> create -n </a:t>
              </a:r>
              <a:r>
                <a:rPr lang="en-US" altLang="ko-KR" dirty="0" err="1">
                  <a:latin typeface="Calibri" panose="020F0502020204030204" pitchFamily="34" charset="0"/>
                  <a:cs typeface="Calibri" panose="020F0502020204030204" pitchFamily="34" charset="0"/>
                </a:rPr>
                <a:t>spamdfba</a:t>
              </a:r>
              <a:r>
                <a:rPr lang="en-US" altLang="ko-KR" dirty="0">
                  <a:latin typeface="Calibri" panose="020F0502020204030204" pitchFamily="34" charset="0"/>
                  <a:cs typeface="Calibri" panose="020F0502020204030204" pitchFamily="34" charset="0"/>
                </a:rPr>
                <a:t> </a:t>
              </a:r>
              <a:r>
                <a:rPr lang="en-US" altLang="ko-KR" dirty="0">
                  <a:solidFill>
                    <a:srgbClr val="FF0000"/>
                  </a:solidFill>
                  <a:latin typeface="Calibri" panose="020F0502020204030204" pitchFamily="34" charset="0"/>
                  <a:cs typeface="Calibri" panose="020F0502020204030204" pitchFamily="34" charset="0"/>
                </a:rPr>
                <a:t>python=3.10</a:t>
              </a:r>
            </a:p>
            <a:p>
              <a:pPr algn="ctr"/>
              <a:endParaRPr lang="en-US" altLang="ko-KR" dirty="0">
                <a:latin typeface="Calibri" panose="020F0502020204030204" pitchFamily="34" charset="0"/>
                <a:cs typeface="Calibri" panose="020F0502020204030204" pitchFamily="34" charset="0"/>
              </a:endParaRPr>
            </a:p>
            <a:p>
              <a:pPr algn="ctr"/>
              <a:r>
                <a:rPr lang="en-US" altLang="ko-KR" dirty="0">
                  <a:latin typeface="Calibri" panose="020F0502020204030204" pitchFamily="34" charset="0"/>
                  <a:cs typeface="Calibri" panose="020F0502020204030204" pitchFamily="34" charset="0"/>
                </a:rPr>
                <a:t>cd ~/SPAM-DFBA</a:t>
              </a:r>
            </a:p>
            <a:p>
              <a:pPr algn="ctr"/>
              <a:endParaRPr lang="en-US" altLang="ko-KR" dirty="0">
                <a:latin typeface="Calibri" panose="020F0502020204030204" pitchFamily="34" charset="0"/>
                <a:cs typeface="Calibri" panose="020F0502020204030204" pitchFamily="34" charset="0"/>
              </a:endParaRPr>
            </a:p>
            <a:p>
              <a:pPr algn="ctr"/>
              <a:r>
                <a:rPr lang="en-US" altLang="ko-KR" dirty="0">
                  <a:latin typeface="Calibri" panose="020F0502020204030204" pitchFamily="34" charset="0"/>
                  <a:cs typeface="Calibri" panose="020F0502020204030204" pitchFamily="34" charset="0"/>
                </a:rPr>
                <a:t>pip install .</a:t>
              </a:r>
              <a:endParaRPr lang="ko-KR" altLang="en-US"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5A91469-F787-9888-72EF-F669E46F6575}"/>
                </a:ext>
              </a:extLst>
            </p:cNvPr>
            <p:cNvSpPr txBox="1"/>
            <p:nvPr/>
          </p:nvSpPr>
          <p:spPr>
            <a:xfrm>
              <a:off x="5932183" y="1232587"/>
              <a:ext cx="1906292" cy="369332"/>
            </a:xfrm>
            <a:prstGeom prst="rect">
              <a:avLst/>
            </a:prstGeom>
            <a:noFill/>
          </p:spPr>
          <p:txBody>
            <a:bodyPr wrap="none" rtlCol="0">
              <a:spAutoFit/>
            </a:bodyPr>
            <a:lstStyle/>
            <a:p>
              <a:pPr algn="ctr"/>
              <a:r>
                <a:rPr lang="en-US" altLang="ko-KR" b="1" dirty="0">
                  <a:latin typeface="Calibri" panose="020F0502020204030204" pitchFamily="34" charset="0"/>
                  <a:cs typeface="Calibri" panose="020F0502020204030204" pitchFamily="34" charset="0"/>
                </a:rPr>
                <a:t>3. </a:t>
              </a:r>
              <a:r>
                <a:rPr lang="ko-KR" altLang="en-US" b="1" dirty="0">
                  <a:latin typeface="Calibri" panose="020F0502020204030204" pitchFamily="34" charset="0"/>
                  <a:cs typeface="Calibri" panose="020F0502020204030204" pitchFamily="34" charset="0"/>
                </a:rPr>
                <a:t>기본 환경 구성</a:t>
              </a:r>
            </a:p>
          </p:txBody>
        </p:sp>
        <p:sp>
          <p:nvSpPr>
            <p:cNvPr id="11" name="TextBox 10">
              <a:extLst>
                <a:ext uri="{FF2B5EF4-FFF2-40B4-BE49-F238E27FC236}">
                  <a16:creationId xmlns:a16="http://schemas.microsoft.com/office/drawing/2014/main" id="{E7B4FF8A-3A1B-C172-61B8-8F7287E3F2FB}"/>
                </a:ext>
              </a:extLst>
            </p:cNvPr>
            <p:cNvSpPr txBox="1"/>
            <p:nvPr/>
          </p:nvSpPr>
          <p:spPr>
            <a:xfrm>
              <a:off x="5627613" y="-147413"/>
              <a:ext cx="2515433" cy="369332"/>
            </a:xfrm>
            <a:prstGeom prst="rect">
              <a:avLst/>
            </a:prstGeom>
            <a:noFill/>
          </p:spPr>
          <p:txBody>
            <a:bodyPr wrap="none" rtlCol="0">
              <a:spAutoFit/>
            </a:bodyPr>
            <a:lstStyle/>
            <a:p>
              <a:pPr algn="ctr"/>
              <a:r>
                <a:rPr lang="en-US" altLang="ko-KR" b="1" dirty="0">
                  <a:latin typeface="Calibri" panose="020F0502020204030204" pitchFamily="34" charset="0"/>
                  <a:cs typeface="Calibri" panose="020F0502020204030204" pitchFamily="34" charset="0"/>
                </a:rPr>
                <a:t>1. </a:t>
              </a:r>
              <a:r>
                <a:rPr lang="ko-KR" altLang="en-US" b="1" dirty="0">
                  <a:latin typeface="Calibri" panose="020F0502020204030204" pitchFamily="34" charset="0"/>
                  <a:cs typeface="Calibri" panose="020F0502020204030204" pitchFamily="34" charset="0"/>
                </a:rPr>
                <a:t>리눅스 또는 </a:t>
              </a:r>
              <a:r>
                <a:rPr lang="en-US" altLang="ko-KR" b="1" dirty="0">
                  <a:latin typeface="Calibri" panose="020F0502020204030204" pitchFamily="34" charset="0"/>
                  <a:cs typeface="Calibri" panose="020F0502020204030204" pitchFamily="34" charset="0"/>
                </a:rPr>
                <a:t>IOS </a:t>
              </a:r>
              <a:r>
                <a:rPr lang="ko-KR" altLang="en-US" b="1" dirty="0">
                  <a:latin typeface="Calibri" panose="020F0502020204030204" pitchFamily="34" charset="0"/>
                  <a:cs typeface="Calibri" panose="020F0502020204030204" pitchFamily="34" charset="0"/>
                </a:rPr>
                <a:t>기반</a:t>
              </a:r>
            </a:p>
          </p:txBody>
        </p:sp>
        <p:sp>
          <p:nvSpPr>
            <p:cNvPr id="12" name="TextBox 11">
              <a:extLst>
                <a:ext uri="{FF2B5EF4-FFF2-40B4-BE49-F238E27FC236}">
                  <a16:creationId xmlns:a16="http://schemas.microsoft.com/office/drawing/2014/main" id="{6907D13B-15E5-D382-4D49-95B860C65811}"/>
                </a:ext>
              </a:extLst>
            </p:cNvPr>
            <p:cNvSpPr txBox="1"/>
            <p:nvPr/>
          </p:nvSpPr>
          <p:spPr>
            <a:xfrm>
              <a:off x="5238082" y="542587"/>
              <a:ext cx="3294492" cy="369332"/>
            </a:xfrm>
            <a:prstGeom prst="rect">
              <a:avLst/>
            </a:prstGeom>
            <a:noFill/>
          </p:spPr>
          <p:txBody>
            <a:bodyPr wrap="none" rtlCol="0">
              <a:spAutoFit/>
            </a:bodyPr>
            <a:lstStyle/>
            <a:p>
              <a:pPr algn="ctr"/>
              <a:r>
                <a:rPr lang="en-US" altLang="ko-KR" b="1" dirty="0">
                  <a:latin typeface="Calibri" panose="020F0502020204030204" pitchFamily="34" charset="0"/>
                  <a:cs typeface="Calibri" panose="020F0502020204030204" pitchFamily="34" charset="0"/>
                </a:rPr>
                <a:t>2. </a:t>
              </a:r>
              <a:r>
                <a:rPr lang="en-US" altLang="ko-KR" b="1" dirty="0" err="1">
                  <a:latin typeface="Calibri" panose="020F0502020204030204" pitchFamily="34" charset="0"/>
                  <a:cs typeface="Calibri" panose="020F0502020204030204" pitchFamily="34" charset="0"/>
                </a:rPr>
                <a:t>Gurobi</a:t>
              </a:r>
              <a:r>
                <a:rPr lang="en-US" altLang="ko-KR" b="1" dirty="0">
                  <a:latin typeface="Calibri" panose="020F0502020204030204" pitchFamily="34" charset="0"/>
                  <a:cs typeface="Calibri" panose="020F0502020204030204" pitchFamily="34" charset="0"/>
                </a:rPr>
                <a:t> optimizer License </a:t>
              </a:r>
              <a:r>
                <a:rPr lang="ko-KR" altLang="en-US" b="1" dirty="0">
                  <a:latin typeface="Calibri" panose="020F0502020204030204" pitchFamily="34" charset="0"/>
                  <a:cs typeface="Calibri" panose="020F0502020204030204" pitchFamily="34" charset="0"/>
                </a:rPr>
                <a:t>필요</a:t>
              </a:r>
            </a:p>
          </p:txBody>
        </p:sp>
      </p:grpSp>
    </p:spTree>
    <p:extLst>
      <p:ext uri="{BB962C8B-B14F-4D97-AF65-F5344CB8AC3E}">
        <p14:creationId xmlns:p14="http://schemas.microsoft.com/office/powerpoint/2010/main" val="3324563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67EE6-9335-6795-7F5C-DB1D607DB88A}"/>
              </a:ext>
            </a:extLst>
          </p:cNvPr>
          <p:cNvSpPr txBox="1"/>
          <p:nvPr/>
        </p:nvSpPr>
        <p:spPr>
          <a:xfrm>
            <a:off x="792480" y="2521412"/>
            <a:ext cx="10607040" cy="769441"/>
          </a:xfrm>
          <a:prstGeom prst="rect">
            <a:avLst/>
          </a:prstGeom>
          <a:solidFill>
            <a:schemeClr val="bg1">
              <a:alpha val="70000"/>
            </a:schemeClr>
          </a:solidFill>
        </p:spPr>
        <p:txBody>
          <a:bodyPr wrap="square">
            <a:spAutoFit/>
          </a:bodyPr>
          <a:lstStyle/>
          <a:p>
            <a:pPr algn="ctr"/>
            <a:r>
              <a:rPr lang="en-US" altLang="ko-KR" sz="4400" b="1" i="1" dirty="0">
                <a:latin typeface="Calibri" panose="020F0502020204030204" pitchFamily="34" charset="0"/>
                <a:cs typeface="Calibri" panose="020F0502020204030204" pitchFamily="34" charset="0"/>
              </a:rPr>
              <a:t>Thank you</a:t>
            </a:r>
            <a:endParaRPr lang="ko-KR" altLang="en-US" sz="4400" b="1" i="1" dirty="0">
              <a:latin typeface="Calibri" panose="020F0502020204030204" pitchFamily="34" charset="0"/>
              <a:cs typeface="Calibri" panose="020F0502020204030204" pitchFamily="34" charset="0"/>
            </a:endParaRPr>
          </a:p>
        </p:txBody>
      </p:sp>
      <p:cxnSp>
        <p:nvCxnSpPr>
          <p:cNvPr id="3" name="직선 연결선 2">
            <a:extLst>
              <a:ext uri="{FF2B5EF4-FFF2-40B4-BE49-F238E27FC236}">
                <a16:creationId xmlns:a16="http://schemas.microsoft.com/office/drawing/2014/main" id="{F11D3A79-703C-E65B-E647-0155CD55DC62}"/>
              </a:ext>
            </a:extLst>
          </p:cNvPr>
          <p:cNvCxnSpPr/>
          <p:nvPr/>
        </p:nvCxnSpPr>
        <p:spPr>
          <a:xfrm>
            <a:off x="798286" y="3334395"/>
            <a:ext cx="10551885"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0EED55FF-3BC8-4866-32CB-2AC0AA5E48D4}"/>
              </a:ext>
            </a:extLst>
          </p:cNvPr>
          <p:cNvSpPr txBox="1"/>
          <p:nvPr/>
        </p:nvSpPr>
        <p:spPr>
          <a:xfrm>
            <a:off x="3048000" y="3523605"/>
            <a:ext cx="6096000" cy="369332"/>
          </a:xfrm>
          <a:prstGeom prst="rect">
            <a:avLst/>
          </a:prstGeom>
          <a:noFill/>
        </p:spPr>
        <p:txBody>
          <a:bodyPr wrap="square">
            <a:spAutoFit/>
          </a:bodyPr>
          <a:lstStyle/>
          <a:p>
            <a:pPr algn="ctr"/>
            <a:r>
              <a:rPr lang="en-US" altLang="ko-KR" dirty="0"/>
              <a:t>https://github.com/dh-gook-git/SPAM_DFBA.git</a:t>
            </a:r>
            <a:endParaRPr lang="ko-KR" altLang="en-US" dirty="0"/>
          </a:p>
        </p:txBody>
      </p:sp>
    </p:spTree>
    <p:extLst>
      <p:ext uri="{BB962C8B-B14F-4D97-AF65-F5344CB8AC3E}">
        <p14:creationId xmlns:p14="http://schemas.microsoft.com/office/powerpoint/2010/main" val="2395524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tch antibiotic resistance evolve _ Science News">
            <a:hlinkClick r:id="" action="ppaction://media"/>
            <a:extLst>
              <a:ext uri="{FF2B5EF4-FFF2-40B4-BE49-F238E27FC236}">
                <a16:creationId xmlns:a16="http://schemas.microsoft.com/office/drawing/2014/main" id="{52E85503-957A-3DB5-223E-6831557EB585}"/>
              </a:ext>
            </a:extLst>
          </p:cNvPr>
          <p:cNvPicPr>
            <a:picLocks noChangeAspect="1"/>
          </p:cNvPicPr>
          <p:nvPr>
            <a:videoFile r:link="rId1"/>
            <p:extLst>
              <p:ext uri="{DAA4B4D4-6D71-4841-9C94-3DE7FCFB9230}">
                <p14:media xmlns:p14="http://schemas.microsoft.com/office/powerpoint/2010/main" r:embed="rId2">
                  <p14:trim st="32950" end="12055.3"/>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76838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2BD7E5-A6B6-84C2-EFF7-20CFA3293F41}"/>
              </a:ext>
            </a:extLst>
          </p:cNvPr>
          <p:cNvSpPr txBox="1"/>
          <p:nvPr/>
        </p:nvSpPr>
        <p:spPr>
          <a:xfrm>
            <a:off x="0" y="39518"/>
            <a:ext cx="6125172" cy="369332"/>
          </a:xfrm>
          <a:prstGeom prst="rect">
            <a:avLst/>
          </a:prstGeom>
          <a:noFill/>
        </p:spPr>
        <p:txBody>
          <a:bodyPr wrap="square" rtlCol="0">
            <a:spAutoFit/>
          </a:bodyPr>
          <a:lstStyle/>
          <a:p>
            <a:r>
              <a:rPr lang="en-US" altLang="ko-KR" b="1" dirty="0">
                <a:latin typeface="Arial" panose="020B0604020202020204" pitchFamily="34" charset="0"/>
                <a:cs typeface="Arial" panose="020B0604020202020204" pitchFamily="34" charset="0"/>
              </a:rPr>
              <a:t>Introduction</a:t>
            </a:r>
          </a:p>
        </p:txBody>
      </p:sp>
      <p:cxnSp>
        <p:nvCxnSpPr>
          <p:cNvPr id="7" name="직선 연결선 6">
            <a:extLst>
              <a:ext uri="{FF2B5EF4-FFF2-40B4-BE49-F238E27FC236}">
                <a16:creationId xmlns:a16="http://schemas.microsoft.com/office/drawing/2014/main" id="{7CFCC3FD-AEBA-61D9-C56A-5D2E17B51152}"/>
              </a:ext>
            </a:extLst>
          </p:cNvPr>
          <p:cNvCxnSpPr/>
          <p:nvPr/>
        </p:nvCxnSpPr>
        <p:spPr>
          <a:xfrm>
            <a:off x="0" y="469900"/>
            <a:ext cx="12192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050" name="Picture 2" descr="post-thumbnail">
            <a:extLst>
              <a:ext uri="{FF2B5EF4-FFF2-40B4-BE49-F238E27FC236}">
                <a16:creationId xmlns:a16="http://schemas.microsoft.com/office/drawing/2014/main" id="{EAADC264-497A-FD55-3C93-955DA8165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5" y="2037655"/>
            <a:ext cx="5109545" cy="37623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example of a lethal gene deletion in a sample metabolic network with fluxes shown by the weight of the reaction lines as calculated by FBA. Here there is no flux through the objective function, simulating that the pathway is no longer functional.">
            <a:extLst>
              <a:ext uri="{FF2B5EF4-FFF2-40B4-BE49-F238E27FC236}">
                <a16:creationId xmlns:a16="http://schemas.microsoft.com/office/drawing/2014/main" id="{EEC1648D-AD14-92B1-72B5-977642A4B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172" y="1712686"/>
            <a:ext cx="4752728" cy="44123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DB79C9-2A00-26FE-C773-25F7BB144EB7}"/>
              </a:ext>
            </a:extLst>
          </p:cNvPr>
          <p:cNvSpPr txBox="1"/>
          <p:nvPr/>
        </p:nvSpPr>
        <p:spPr>
          <a:xfrm>
            <a:off x="860550" y="1169244"/>
            <a:ext cx="4374917" cy="461665"/>
          </a:xfrm>
          <a:prstGeom prst="rect">
            <a:avLst/>
          </a:prstGeom>
          <a:noFill/>
        </p:spPr>
        <p:txBody>
          <a:bodyPr wrap="none" rtlCol="0">
            <a:spAutoFit/>
          </a:bodyPr>
          <a:lstStyle/>
          <a:p>
            <a:pPr algn="ctr"/>
            <a:r>
              <a:rPr lang="en-US" altLang="ko-KR" sz="2400" b="1" dirty="0">
                <a:latin typeface="Arial" panose="020B0604020202020204" pitchFamily="34" charset="0"/>
                <a:cs typeface="Arial" panose="020B0604020202020204" pitchFamily="34" charset="0"/>
              </a:rPr>
              <a:t>Actor-Critic</a:t>
            </a:r>
            <a:r>
              <a:rPr lang="ko-KR" altLang="en-US" sz="2400" b="1" dirty="0">
                <a:latin typeface="Arial" panose="020B0604020202020204" pitchFamily="34" charset="0"/>
                <a:cs typeface="Arial" panose="020B0604020202020204" pitchFamily="34" charset="0"/>
              </a:rPr>
              <a:t> </a:t>
            </a:r>
            <a:r>
              <a:rPr lang="en-US" altLang="ko-KR" sz="2400" b="1" dirty="0">
                <a:latin typeface="Arial" panose="020B0604020202020204" pitchFamily="34" charset="0"/>
                <a:cs typeface="Arial" panose="020B0604020202020204" pitchFamily="34" charset="0"/>
              </a:rPr>
              <a:t>(especially PPO)</a:t>
            </a:r>
            <a:endParaRPr lang="ko-KR" altLang="en-US" sz="24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739D673-917F-0EDD-EA89-A474A06A0EC9}"/>
              </a:ext>
            </a:extLst>
          </p:cNvPr>
          <p:cNvSpPr txBox="1"/>
          <p:nvPr/>
        </p:nvSpPr>
        <p:spPr>
          <a:xfrm>
            <a:off x="7176990" y="1169244"/>
            <a:ext cx="3422540" cy="461665"/>
          </a:xfrm>
          <a:prstGeom prst="rect">
            <a:avLst/>
          </a:prstGeom>
          <a:noFill/>
        </p:spPr>
        <p:txBody>
          <a:bodyPr wrap="none" rtlCol="0">
            <a:spAutoFit/>
          </a:bodyPr>
          <a:lstStyle/>
          <a:p>
            <a:pPr algn="ctr"/>
            <a:r>
              <a:rPr lang="en-US" altLang="ko-KR" sz="2400" b="1" dirty="0">
                <a:latin typeface="Arial" panose="020B0604020202020204" pitchFamily="34" charset="0"/>
                <a:cs typeface="Arial" panose="020B0604020202020204" pitchFamily="34" charset="0"/>
              </a:rPr>
              <a:t>Flux Balance Analysis</a:t>
            </a:r>
            <a:endParaRPr lang="ko-KR"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890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chema of dynamic microbiome modeling viewed as a reinforcement learning problem. At each time step, the “agents” take an action according to their policy function without having a model of the environment dynamics. The actions in this sense are the constraints on the flux values. Based on the calculated flux with FBA, a reward is given to the agent. Changes in the environment is calculated using the exchange fluxes and the environment goes to the next state. An episode contains all the time points from t = 0 to t = T. After an episode is finished, the agents improve their policies to maximize the reward signals.">
            <a:extLst>
              <a:ext uri="{FF2B5EF4-FFF2-40B4-BE49-F238E27FC236}">
                <a16:creationId xmlns:a16="http://schemas.microsoft.com/office/drawing/2014/main" id="{090A190C-B09B-492B-ABEA-B11E8DB1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047" y="2173369"/>
            <a:ext cx="7403906" cy="44719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연결선 3">
            <a:extLst>
              <a:ext uri="{FF2B5EF4-FFF2-40B4-BE49-F238E27FC236}">
                <a16:creationId xmlns:a16="http://schemas.microsoft.com/office/drawing/2014/main" id="{88298E81-B31A-4BD8-AFBA-8DA0CBB90E29}"/>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966E09DF-2180-4E5C-A6C8-A3AE762C51E3}"/>
              </a:ext>
            </a:extLst>
          </p:cNvPr>
          <p:cNvSpPr txBox="1"/>
          <p:nvPr/>
        </p:nvSpPr>
        <p:spPr>
          <a:xfrm>
            <a:off x="0" y="13175"/>
            <a:ext cx="1133644"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Methods</a:t>
            </a:r>
            <a:endParaRPr lang="ko-KR" altLang="en-US" b="1" dirty="0">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65C49D19-8C01-46AE-AC0F-129CDE8121DC}"/>
              </a:ext>
            </a:extLst>
          </p:cNvPr>
          <p:cNvSpPr/>
          <p:nvPr/>
        </p:nvSpPr>
        <p:spPr>
          <a:xfrm>
            <a:off x="1787236" y="613735"/>
            <a:ext cx="8617528" cy="584775"/>
          </a:xfrm>
          <a:prstGeom prst="rect">
            <a:avLst/>
          </a:prstGeom>
        </p:spPr>
        <p:txBody>
          <a:bodyPr wrap="square">
            <a:spAutoFit/>
          </a:bodyPr>
          <a:lstStyle/>
          <a:p>
            <a:pPr algn="ctr"/>
            <a:r>
              <a:rPr lang="en-US" altLang="ko-KR" sz="3200" b="1" dirty="0">
                <a:latin typeface="Calibri" panose="020F0502020204030204" pitchFamily="34" charset="0"/>
                <a:ea typeface="Calibri" panose="020F0502020204030204" pitchFamily="34" charset="0"/>
                <a:cs typeface="Calibri" panose="020F0502020204030204" pitchFamily="34" charset="0"/>
              </a:rPr>
              <a:t>1. Environment</a:t>
            </a:r>
            <a:endParaRPr lang="ko-KR" altLang="en-US" sz="3200" b="1" dirty="0">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CE5A2136-FA0E-46DF-869D-CB00105764BF}"/>
              </a:ext>
            </a:extLst>
          </p:cNvPr>
          <p:cNvSpPr/>
          <p:nvPr/>
        </p:nvSpPr>
        <p:spPr>
          <a:xfrm>
            <a:off x="2806931" y="1270441"/>
            <a:ext cx="6578138" cy="830997"/>
          </a:xfrm>
          <a:prstGeom prst="rect">
            <a:avLst/>
          </a:prstGeom>
        </p:spPr>
        <p:txBody>
          <a:bodyPr wrap="square">
            <a:spAutoFit/>
          </a:bodyPr>
          <a:lstStyle/>
          <a:p>
            <a:pPr algn="ctr"/>
            <a:r>
              <a:rPr lang="en-US" altLang="ko-KR" sz="2400" dirty="0">
                <a:latin typeface="Calibri" panose="020F0502020204030204" pitchFamily="34" charset="0"/>
                <a:ea typeface="Calibri" panose="020F0502020204030204" pitchFamily="34" charset="0"/>
                <a:cs typeface="Calibri" panose="020F0502020204030204" pitchFamily="34" charset="0"/>
              </a:rPr>
              <a:t> “ An environment can be defined as the collection of all entities that are surrounding the agent. ”</a:t>
            </a:r>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368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1A6170-3F74-41ED-B9E2-57B0C277D349}"/>
              </a:ext>
            </a:extLst>
          </p:cNvPr>
          <p:cNvSpPr/>
          <p:nvPr/>
        </p:nvSpPr>
        <p:spPr>
          <a:xfrm>
            <a:off x="279863" y="753656"/>
            <a:ext cx="4915592" cy="461665"/>
          </a:xfrm>
          <a:prstGeom prst="rect">
            <a:avLst/>
          </a:prstGeom>
        </p:spPr>
        <p:txBody>
          <a:bodyPr wrap="square">
            <a:spAutoFit/>
          </a:bodyPr>
          <a:lstStyle/>
          <a:p>
            <a:r>
              <a:rPr lang="en-US" altLang="ko-KR" sz="2400" b="1" dirty="0">
                <a:latin typeface="Calibri" panose="020F0502020204030204" pitchFamily="34" charset="0"/>
                <a:ea typeface="Calibri" panose="020F0502020204030204" pitchFamily="34" charset="0"/>
                <a:cs typeface="Calibri" panose="020F0502020204030204" pitchFamily="34" charset="0"/>
              </a:rPr>
              <a:t>2. State</a:t>
            </a:r>
            <a:endParaRPr lang="ko-KR" altLang="en-US" sz="2400" b="1" dirty="0">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E42E939A-14C9-4792-838F-29A118E42266}"/>
              </a:ext>
            </a:extLst>
          </p:cNvPr>
          <p:cNvSpPr/>
          <p:nvPr/>
        </p:nvSpPr>
        <p:spPr>
          <a:xfrm>
            <a:off x="279863" y="2391543"/>
            <a:ext cx="5387800" cy="4202112"/>
          </a:xfrm>
          <a:prstGeom prst="rect">
            <a:avLst/>
          </a:prstGeom>
          <a:solidFill>
            <a:schemeClr val="bg1">
              <a:lumMod val="95000"/>
            </a:schemeClr>
          </a:solidFill>
        </p:spPr>
        <p:txBody>
          <a:bodyPr wrap="square">
            <a:spAutoFit/>
          </a:bodyPr>
          <a:lstStyle/>
          <a:p>
            <a:pPr>
              <a:lnSpc>
                <a:spcPct val="150000"/>
              </a:lnSpc>
            </a:pPr>
            <a:r>
              <a:rPr lang="en-US" altLang="ko-KR" dirty="0"/>
              <a:t>agent1=</a:t>
            </a:r>
            <a:r>
              <a:rPr lang="en-US" altLang="ko-KR" dirty="0" err="1"/>
              <a:t>tk.Agent</a:t>
            </a:r>
            <a:r>
              <a:rPr lang="en-US" altLang="ko-KR" dirty="0"/>
              <a:t>("agent1", model=</a:t>
            </a:r>
            <a:r>
              <a:rPr lang="en-US" altLang="ko-KR" dirty="0" err="1"/>
              <a:t>tm.ToyModel_SA.copy</a:t>
            </a:r>
            <a:r>
              <a:rPr lang="en-US" altLang="ko-KR" dirty="0"/>
              <a:t>(), </a:t>
            </a:r>
            <a:r>
              <a:rPr lang="en-US" altLang="ko-KR" dirty="0" err="1"/>
              <a:t>actor_network</a:t>
            </a:r>
            <a:r>
              <a:rPr lang="en-US" altLang="ko-KR" dirty="0"/>
              <a:t>=</a:t>
            </a:r>
            <a:r>
              <a:rPr lang="en-US" altLang="ko-KR" dirty="0" err="1"/>
              <a:t>tk.NN</a:t>
            </a:r>
            <a:r>
              <a:rPr lang="en-US" altLang="ko-KR" dirty="0"/>
              <a:t>, </a:t>
            </a:r>
            <a:r>
              <a:rPr lang="en-US" altLang="ko-KR" dirty="0" err="1"/>
              <a:t>critic_network</a:t>
            </a:r>
            <a:r>
              <a:rPr lang="en-US" altLang="ko-KR" dirty="0"/>
              <a:t>=</a:t>
            </a:r>
            <a:r>
              <a:rPr lang="en-US" altLang="ko-KR" dirty="0" err="1"/>
              <a:t>tk.NN</a:t>
            </a:r>
            <a:r>
              <a:rPr lang="en-US" altLang="ko-KR" dirty="0"/>
              <a:t>, clip=0.1, </a:t>
            </a:r>
            <a:r>
              <a:rPr lang="en-US" altLang="ko-KR" dirty="0" err="1"/>
              <a:t>lr_actor</a:t>
            </a:r>
            <a:r>
              <a:rPr lang="en-US" altLang="ko-KR" dirty="0"/>
              <a:t>=0.0001, </a:t>
            </a:r>
            <a:r>
              <a:rPr lang="en-US" altLang="ko-KR" dirty="0" err="1"/>
              <a:t>lr_critic</a:t>
            </a:r>
            <a:r>
              <a:rPr lang="en-US" altLang="ko-KR" dirty="0"/>
              <a:t>=0.001, </a:t>
            </a:r>
            <a:r>
              <a:rPr lang="en-US" altLang="ko-KR" dirty="0" err="1"/>
              <a:t>grad_updates</a:t>
            </a:r>
            <a:r>
              <a:rPr lang="en-US" altLang="ko-KR" dirty="0"/>
              <a:t>=4, </a:t>
            </a:r>
            <a:r>
              <a:rPr lang="en-US" altLang="ko-KR" dirty="0" err="1"/>
              <a:t>optimizer_actor</a:t>
            </a:r>
            <a:r>
              <a:rPr lang="en-US" altLang="ko-KR" dirty="0"/>
              <a:t>=</a:t>
            </a:r>
            <a:r>
              <a:rPr lang="en-US" altLang="ko-KR" dirty="0" err="1"/>
              <a:t>torch.optim.Adam</a:t>
            </a:r>
            <a:r>
              <a:rPr lang="en-US" altLang="ko-KR" dirty="0"/>
              <a:t>, </a:t>
            </a:r>
            <a:r>
              <a:rPr lang="en-US" altLang="ko-KR" dirty="0" err="1"/>
              <a:t>optimizer_critic</a:t>
            </a:r>
            <a:r>
              <a:rPr lang="en-US" altLang="ko-KR" dirty="0"/>
              <a:t>=</a:t>
            </a:r>
            <a:r>
              <a:rPr lang="en-US" altLang="ko-KR" dirty="0" err="1"/>
              <a:t>torch.optim.Adam</a:t>
            </a:r>
            <a:r>
              <a:rPr lang="en-US" altLang="ko-KR" dirty="0"/>
              <a:t>, </a:t>
            </a:r>
            <a:r>
              <a:rPr lang="en-US" altLang="ko-KR" dirty="0">
                <a:solidFill>
                  <a:srgbClr val="FF0000"/>
                </a:solidFill>
              </a:rPr>
              <a:t>observables=['agent2' ,'</a:t>
            </a:r>
            <a:r>
              <a:rPr lang="en-US" altLang="ko-KR" dirty="0" err="1">
                <a:solidFill>
                  <a:srgbClr val="FF0000"/>
                </a:solidFill>
              </a:rPr>
              <a:t>Glc</a:t>
            </a:r>
            <a:r>
              <a:rPr lang="en-US" altLang="ko-KR" dirty="0">
                <a:solidFill>
                  <a:srgbClr val="FF0000"/>
                </a:solidFill>
              </a:rPr>
              <a:t>', 'Starch'], </a:t>
            </a:r>
            <a:r>
              <a:rPr lang="en-US" altLang="ko-KR" dirty="0"/>
              <a:t>actions=["</a:t>
            </a:r>
            <a:r>
              <a:rPr lang="en-US" altLang="ko-KR" dirty="0" err="1"/>
              <a:t>Amylase_e</a:t>
            </a:r>
            <a:r>
              <a:rPr lang="en-US" altLang="ko-KR" dirty="0"/>
              <a:t>"], gamma=1,</a:t>
            </a:r>
          </a:p>
          <a:p>
            <a:pPr>
              <a:lnSpc>
                <a:spcPct val="150000"/>
              </a:lnSpc>
            </a:pPr>
            <a:r>
              <a:rPr lang="en-US" altLang="ko-KR" dirty="0"/>
              <a:t>)</a:t>
            </a:r>
            <a:endParaRPr lang="ko-KR" altLang="en-US" dirty="0">
              <a:latin typeface="Calibri" panose="020F0502020204030204" pitchFamily="34" charset="0"/>
              <a:cs typeface="Calibri" panose="020F0502020204030204" pitchFamily="34" charset="0"/>
            </a:endParaRPr>
          </a:p>
        </p:txBody>
      </p:sp>
      <p:cxnSp>
        <p:nvCxnSpPr>
          <p:cNvPr id="9" name="직선 연결선 8">
            <a:extLst>
              <a:ext uri="{FF2B5EF4-FFF2-40B4-BE49-F238E27FC236}">
                <a16:creationId xmlns:a16="http://schemas.microsoft.com/office/drawing/2014/main" id="{325B5034-C064-40F0-815A-F41D2519A75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83221EE-9E71-4C72-A257-7941F0FC8EC7}"/>
              </a:ext>
            </a:extLst>
          </p:cNvPr>
          <p:cNvSpPr txBox="1"/>
          <p:nvPr/>
        </p:nvSpPr>
        <p:spPr>
          <a:xfrm>
            <a:off x="0" y="13175"/>
            <a:ext cx="1133644"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Methods</a:t>
            </a:r>
            <a:endParaRPr lang="ko-KR" altLang="en-US" b="1" dirty="0">
              <a:latin typeface="Arial" panose="020B0604020202020204" pitchFamily="34" charset="0"/>
              <a:cs typeface="Arial" panose="020B0604020202020204" pitchFamily="34" charset="0"/>
            </a:endParaRPr>
          </a:p>
        </p:txBody>
      </p:sp>
      <p:pic>
        <p:nvPicPr>
          <p:cNvPr id="2054" name="Picture 6" descr="https://oup.silverchair-cdn.com/oup/backfile/Content_public/Journal/bioinformatics/40/1/10.1093_bioinformatics_btae003/2/btae003f2.jpeg?Expires=1721647072&amp;Signature=JKrTKRv9caZBhqtAGaTfxOV2zN1vP6mLa~TNAs9xJuW1zkCNocqK0VeNFDnpLEJ5Gi1DvU-J~cNsanpMLbVMFN46XjQn0HdG2nlwUb27j9mJLA6oHci~96e6Dd9HhQ3BN7dKuADRpr8RYy2Zau02C3Ln2lO-WcoBAIstl0O5uTiX3EnpW4beayR4SYMfR0f9BQSoKda3Q9AWI6Qw48I7VDx9XovDY6Iqt0QyMUn80umUMAy~FI9fGg1HwirTaFrFwqFQa7ghY1dcgJPKUQ6Hlz59T2c4r5yEaDGVMRfA7yvvicRJH7xG4gncd6vINyLbw1O4oFDqj3GYSfyv2nh~Xw__&amp;Key-Pair-Id=APKAIE5G5CRDK6RD3PGA">
            <a:extLst>
              <a:ext uri="{FF2B5EF4-FFF2-40B4-BE49-F238E27FC236}">
                <a16:creationId xmlns:a16="http://schemas.microsoft.com/office/drawing/2014/main" id="{B09855CB-C616-409A-B12E-D517A8D049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42" r="40154" b="67966"/>
          <a:stretch/>
        </p:blipFill>
        <p:spPr bwMode="auto">
          <a:xfrm>
            <a:off x="6096000" y="984488"/>
            <a:ext cx="5706500" cy="529161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FCB076E4-4869-4B12-A962-D4034A725884}"/>
              </a:ext>
            </a:extLst>
          </p:cNvPr>
          <p:cNvSpPr/>
          <p:nvPr/>
        </p:nvSpPr>
        <p:spPr>
          <a:xfrm>
            <a:off x="279862" y="1481328"/>
            <a:ext cx="5387799" cy="400110"/>
          </a:xfrm>
          <a:prstGeom prst="rect">
            <a:avLst/>
          </a:prstGeom>
        </p:spPr>
        <p:txBody>
          <a:bodyPr wrap="square">
            <a:spAutoFit/>
          </a:bodyPr>
          <a:lstStyle/>
          <a:p>
            <a:pPr algn="ctr"/>
            <a:r>
              <a:rPr lang="en-US" altLang="ko-KR" sz="2000" dirty="0">
                <a:latin typeface="Calibri" panose="020F0502020204030204" pitchFamily="34" charset="0"/>
                <a:cs typeface="Calibri" panose="020F0502020204030204" pitchFamily="34" charset="0"/>
              </a:rPr>
              <a:t>“Agent</a:t>
            </a:r>
            <a:r>
              <a:rPr lang="ko-KR" altLang="en-US" sz="2000" dirty="0">
                <a:latin typeface="Calibri" panose="020F0502020204030204" pitchFamily="34" charset="0"/>
                <a:cs typeface="Calibri" panose="020F0502020204030204" pitchFamily="34" charset="0"/>
              </a:rPr>
              <a:t>가 관찰 가능한 주변 환경</a:t>
            </a:r>
            <a:r>
              <a:rPr lang="en-US" altLang="ko-KR" sz="2000" dirty="0">
                <a:latin typeface="Calibri" panose="020F0502020204030204" pitchFamily="34" charset="0"/>
                <a:cs typeface="Calibri" panose="020F0502020204030204" pitchFamily="34" charset="0"/>
              </a:rPr>
              <a:t>”</a:t>
            </a:r>
            <a:endParaRPr lang="ko-KR" altLang="en-US" sz="2000" dirty="0">
              <a:latin typeface="Calibri" panose="020F0502020204030204" pitchFamily="34" charset="0"/>
              <a:cs typeface="Calibri" panose="020F0502020204030204" pitchFamily="34" charset="0"/>
            </a:endParaRPr>
          </a:p>
        </p:txBody>
      </p:sp>
      <p:grpSp>
        <p:nvGrpSpPr>
          <p:cNvPr id="4" name="그룹 3">
            <a:extLst>
              <a:ext uri="{FF2B5EF4-FFF2-40B4-BE49-F238E27FC236}">
                <a16:creationId xmlns:a16="http://schemas.microsoft.com/office/drawing/2014/main" id="{B78F7511-1002-4801-B59F-EFFB9A459606}"/>
              </a:ext>
            </a:extLst>
          </p:cNvPr>
          <p:cNvGrpSpPr/>
          <p:nvPr/>
        </p:nvGrpSpPr>
        <p:grpSpPr>
          <a:xfrm>
            <a:off x="8288371" y="1539665"/>
            <a:ext cx="1614319" cy="539965"/>
            <a:chOff x="8288371" y="1539665"/>
            <a:chExt cx="1614319" cy="539965"/>
          </a:xfrm>
        </p:grpSpPr>
        <p:sp>
          <p:nvSpPr>
            <p:cNvPr id="3" name="이등변 삼각형 2">
              <a:extLst>
                <a:ext uri="{FF2B5EF4-FFF2-40B4-BE49-F238E27FC236}">
                  <a16:creationId xmlns:a16="http://schemas.microsoft.com/office/drawing/2014/main" id="{C0508600-1B96-4698-8BB0-09F1564461F6}"/>
                </a:ext>
              </a:extLst>
            </p:cNvPr>
            <p:cNvSpPr/>
            <p:nvPr/>
          </p:nvSpPr>
          <p:spPr>
            <a:xfrm rot="13629741">
              <a:off x="8292522" y="1900912"/>
              <a:ext cx="174567" cy="182869"/>
            </a:xfrm>
            <a:prstGeom prst="triangl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3BBB5C3-AD62-4172-A36A-22C1542B9FCB}"/>
                </a:ext>
              </a:extLst>
            </p:cNvPr>
            <p:cNvSpPr/>
            <p:nvPr/>
          </p:nvSpPr>
          <p:spPr>
            <a:xfrm>
              <a:off x="8382612" y="1539665"/>
              <a:ext cx="1520078" cy="400110"/>
            </a:xfrm>
            <a:prstGeom prst="rect">
              <a:avLst/>
            </a:prstGeom>
          </p:spPr>
          <p:txBody>
            <a:bodyPr wrap="square">
              <a:spAutoFit/>
            </a:bodyPr>
            <a:lstStyle/>
            <a:p>
              <a:r>
                <a:rPr lang="en-US" altLang="ko-KR" sz="2000" dirty="0">
                  <a:latin typeface="Calibri" panose="020F0502020204030204" pitchFamily="34" charset="0"/>
                  <a:cs typeface="Calibri" panose="020F0502020204030204" pitchFamily="34" charset="0"/>
                </a:rPr>
                <a:t>Starch</a:t>
              </a:r>
              <a:endParaRPr lang="ko-KR" altLang="en-US" sz="2000" dirty="0">
                <a:latin typeface="Calibri" panose="020F0502020204030204" pitchFamily="34" charset="0"/>
                <a:cs typeface="Calibri" panose="020F0502020204030204" pitchFamily="34" charset="0"/>
              </a:endParaRPr>
            </a:p>
          </p:txBody>
        </p:sp>
      </p:grpSp>
      <p:grpSp>
        <p:nvGrpSpPr>
          <p:cNvPr id="20" name="그룹 19">
            <a:extLst>
              <a:ext uri="{FF2B5EF4-FFF2-40B4-BE49-F238E27FC236}">
                <a16:creationId xmlns:a16="http://schemas.microsoft.com/office/drawing/2014/main" id="{2E7E46E8-1A3F-4970-8590-B768F0AEFAEC}"/>
              </a:ext>
            </a:extLst>
          </p:cNvPr>
          <p:cNvGrpSpPr/>
          <p:nvPr/>
        </p:nvGrpSpPr>
        <p:grpSpPr>
          <a:xfrm>
            <a:off x="9425928" y="1926108"/>
            <a:ext cx="1614319" cy="539965"/>
            <a:chOff x="8288371" y="1539665"/>
            <a:chExt cx="1614319" cy="539965"/>
          </a:xfrm>
        </p:grpSpPr>
        <p:sp>
          <p:nvSpPr>
            <p:cNvPr id="21" name="이등변 삼각형 20">
              <a:extLst>
                <a:ext uri="{FF2B5EF4-FFF2-40B4-BE49-F238E27FC236}">
                  <a16:creationId xmlns:a16="http://schemas.microsoft.com/office/drawing/2014/main" id="{0DD9BF91-2BC3-4183-80C3-523E78C91BFF}"/>
                </a:ext>
              </a:extLst>
            </p:cNvPr>
            <p:cNvSpPr/>
            <p:nvPr/>
          </p:nvSpPr>
          <p:spPr>
            <a:xfrm rot="13629741">
              <a:off x="8292522" y="1900912"/>
              <a:ext cx="174567" cy="182869"/>
            </a:xfrm>
            <a:prstGeom prst="triangl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F4F5EC53-C304-448C-881D-71AA0BED8DF9}"/>
                </a:ext>
              </a:extLst>
            </p:cNvPr>
            <p:cNvSpPr/>
            <p:nvPr/>
          </p:nvSpPr>
          <p:spPr>
            <a:xfrm>
              <a:off x="8382612" y="1539665"/>
              <a:ext cx="1520078" cy="400110"/>
            </a:xfrm>
            <a:prstGeom prst="rect">
              <a:avLst/>
            </a:prstGeom>
          </p:spPr>
          <p:txBody>
            <a:bodyPr wrap="square">
              <a:spAutoFit/>
            </a:bodyPr>
            <a:lstStyle/>
            <a:p>
              <a:r>
                <a:rPr lang="en-US" altLang="ko-KR" sz="2000" dirty="0">
                  <a:latin typeface="Calibri" panose="020F0502020204030204" pitchFamily="34" charset="0"/>
                  <a:cs typeface="Calibri" panose="020F0502020204030204" pitchFamily="34" charset="0"/>
                </a:rPr>
                <a:t>Glucose</a:t>
              </a:r>
              <a:endParaRPr lang="ko-KR" altLang="en-US" sz="20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51720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1A6170-3F74-41ED-B9E2-57B0C277D349}"/>
              </a:ext>
            </a:extLst>
          </p:cNvPr>
          <p:cNvSpPr/>
          <p:nvPr/>
        </p:nvSpPr>
        <p:spPr>
          <a:xfrm>
            <a:off x="279863" y="753656"/>
            <a:ext cx="4915592" cy="461665"/>
          </a:xfrm>
          <a:prstGeom prst="rect">
            <a:avLst/>
          </a:prstGeom>
        </p:spPr>
        <p:txBody>
          <a:bodyPr wrap="square">
            <a:spAutoFit/>
          </a:bodyPr>
          <a:lstStyle/>
          <a:p>
            <a:r>
              <a:rPr lang="en-US" altLang="ko-KR" sz="2400" b="1" dirty="0">
                <a:latin typeface="Calibri" panose="020F0502020204030204" pitchFamily="34" charset="0"/>
                <a:ea typeface="Calibri" panose="020F0502020204030204" pitchFamily="34" charset="0"/>
                <a:cs typeface="Calibri" panose="020F0502020204030204" pitchFamily="34" charset="0"/>
              </a:rPr>
              <a:t>3. Action</a:t>
            </a:r>
            <a:endParaRPr lang="ko-KR" altLang="en-US" sz="2400" b="1" dirty="0">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E42E939A-14C9-4792-838F-29A118E42266}"/>
              </a:ext>
            </a:extLst>
          </p:cNvPr>
          <p:cNvSpPr/>
          <p:nvPr/>
        </p:nvSpPr>
        <p:spPr>
          <a:xfrm>
            <a:off x="279863" y="2391543"/>
            <a:ext cx="5387800" cy="4202112"/>
          </a:xfrm>
          <a:prstGeom prst="rect">
            <a:avLst/>
          </a:prstGeom>
          <a:solidFill>
            <a:schemeClr val="bg1">
              <a:lumMod val="95000"/>
            </a:schemeClr>
          </a:solidFill>
        </p:spPr>
        <p:txBody>
          <a:bodyPr wrap="square">
            <a:spAutoFit/>
          </a:bodyPr>
          <a:lstStyle/>
          <a:p>
            <a:pPr>
              <a:lnSpc>
                <a:spcPct val="150000"/>
              </a:lnSpc>
            </a:pPr>
            <a:r>
              <a:rPr lang="en-US" altLang="ko-KR" dirty="0"/>
              <a:t>agent1=</a:t>
            </a:r>
            <a:r>
              <a:rPr lang="en-US" altLang="ko-KR" dirty="0" err="1"/>
              <a:t>tk.Agent</a:t>
            </a:r>
            <a:r>
              <a:rPr lang="en-US" altLang="ko-KR" dirty="0"/>
              <a:t>("agent1", model=</a:t>
            </a:r>
            <a:r>
              <a:rPr lang="en-US" altLang="ko-KR" dirty="0" err="1"/>
              <a:t>tm.ToyModel_SA.copy</a:t>
            </a:r>
            <a:r>
              <a:rPr lang="en-US" altLang="ko-KR" dirty="0"/>
              <a:t>(), </a:t>
            </a:r>
            <a:r>
              <a:rPr lang="en-US" altLang="ko-KR" dirty="0" err="1"/>
              <a:t>actor_network</a:t>
            </a:r>
            <a:r>
              <a:rPr lang="en-US" altLang="ko-KR" dirty="0"/>
              <a:t>=</a:t>
            </a:r>
            <a:r>
              <a:rPr lang="en-US" altLang="ko-KR" dirty="0" err="1"/>
              <a:t>tk.NN</a:t>
            </a:r>
            <a:r>
              <a:rPr lang="en-US" altLang="ko-KR" dirty="0"/>
              <a:t>, </a:t>
            </a:r>
            <a:r>
              <a:rPr lang="en-US" altLang="ko-KR" dirty="0" err="1"/>
              <a:t>critic_network</a:t>
            </a:r>
            <a:r>
              <a:rPr lang="en-US" altLang="ko-KR" dirty="0"/>
              <a:t>=</a:t>
            </a:r>
            <a:r>
              <a:rPr lang="en-US" altLang="ko-KR" dirty="0" err="1"/>
              <a:t>tk.NN</a:t>
            </a:r>
            <a:r>
              <a:rPr lang="en-US" altLang="ko-KR" dirty="0"/>
              <a:t>, clip=0.1, </a:t>
            </a:r>
            <a:r>
              <a:rPr lang="en-US" altLang="ko-KR" dirty="0" err="1"/>
              <a:t>lr_actor</a:t>
            </a:r>
            <a:r>
              <a:rPr lang="en-US" altLang="ko-KR" dirty="0"/>
              <a:t>=0.0001, </a:t>
            </a:r>
            <a:r>
              <a:rPr lang="en-US" altLang="ko-KR" dirty="0" err="1"/>
              <a:t>lr_critic</a:t>
            </a:r>
            <a:r>
              <a:rPr lang="en-US" altLang="ko-KR" dirty="0"/>
              <a:t>=0.001, </a:t>
            </a:r>
            <a:r>
              <a:rPr lang="en-US" altLang="ko-KR" dirty="0" err="1"/>
              <a:t>grad_updates</a:t>
            </a:r>
            <a:r>
              <a:rPr lang="en-US" altLang="ko-KR" dirty="0"/>
              <a:t>=4, </a:t>
            </a:r>
            <a:r>
              <a:rPr lang="en-US" altLang="ko-KR" dirty="0" err="1"/>
              <a:t>optimizer_actor</a:t>
            </a:r>
            <a:r>
              <a:rPr lang="en-US" altLang="ko-KR" dirty="0"/>
              <a:t>=</a:t>
            </a:r>
            <a:r>
              <a:rPr lang="en-US" altLang="ko-KR" dirty="0" err="1"/>
              <a:t>torch.optim.Adam</a:t>
            </a:r>
            <a:r>
              <a:rPr lang="en-US" altLang="ko-KR" dirty="0"/>
              <a:t>, </a:t>
            </a:r>
            <a:r>
              <a:rPr lang="en-US" altLang="ko-KR" dirty="0" err="1"/>
              <a:t>optimizer_critic</a:t>
            </a:r>
            <a:r>
              <a:rPr lang="en-US" altLang="ko-KR" dirty="0"/>
              <a:t>=</a:t>
            </a:r>
            <a:r>
              <a:rPr lang="en-US" altLang="ko-KR" dirty="0" err="1"/>
              <a:t>torch.optim.Adam</a:t>
            </a:r>
            <a:r>
              <a:rPr lang="en-US" altLang="ko-KR" dirty="0"/>
              <a:t>, observables=['agent1','agent2' ,'</a:t>
            </a:r>
            <a:r>
              <a:rPr lang="en-US" altLang="ko-KR" dirty="0" err="1"/>
              <a:t>Glc</a:t>
            </a:r>
            <a:r>
              <a:rPr lang="en-US" altLang="ko-KR" dirty="0"/>
              <a:t>', 'Starch'], </a:t>
            </a:r>
            <a:r>
              <a:rPr lang="en-US" altLang="ko-KR" dirty="0">
                <a:solidFill>
                  <a:srgbClr val="FF0000"/>
                </a:solidFill>
              </a:rPr>
              <a:t>actions=["</a:t>
            </a:r>
            <a:r>
              <a:rPr lang="en-US" altLang="ko-KR" dirty="0" err="1">
                <a:solidFill>
                  <a:srgbClr val="FF0000"/>
                </a:solidFill>
              </a:rPr>
              <a:t>Amylase_e</a:t>
            </a:r>
            <a:r>
              <a:rPr lang="en-US" altLang="ko-KR" dirty="0">
                <a:solidFill>
                  <a:srgbClr val="FF0000"/>
                </a:solidFill>
              </a:rPr>
              <a:t>"]</a:t>
            </a:r>
            <a:r>
              <a:rPr lang="en-US" altLang="ko-KR" dirty="0"/>
              <a:t>, gamma=1,</a:t>
            </a:r>
          </a:p>
          <a:p>
            <a:pPr>
              <a:lnSpc>
                <a:spcPct val="150000"/>
              </a:lnSpc>
            </a:pPr>
            <a:r>
              <a:rPr lang="en-US" altLang="ko-KR" dirty="0"/>
              <a:t>)</a:t>
            </a:r>
            <a:endParaRPr lang="ko-KR" altLang="en-US" dirty="0">
              <a:latin typeface="Calibri" panose="020F0502020204030204" pitchFamily="34" charset="0"/>
              <a:cs typeface="Calibri" panose="020F0502020204030204" pitchFamily="34" charset="0"/>
            </a:endParaRPr>
          </a:p>
        </p:txBody>
      </p:sp>
      <p:cxnSp>
        <p:nvCxnSpPr>
          <p:cNvPr id="9" name="직선 연결선 8">
            <a:extLst>
              <a:ext uri="{FF2B5EF4-FFF2-40B4-BE49-F238E27FC236}">
                <a16:creationId xmlns:a16="http://schemas.microsoft.com/office/drawing/2014/main" id="{325B5034-C064-40F0-815A-F41D2519A75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83221EE-9E71-4C72-A257-7941F0FC8EC7}"/>
              </a:ext>
            </a:extLst>
          </p:cNvPr>
          <p:cNvSpPr txBox="1"/>
          <p:nvPr/>
        </p:nvSpPr>
        <p:spPr>
          <a:xfrm>
            <a:off x="0" y="13175"/>
            <a:ext cx="1133644"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Methods</a:t>
            </a:r>
            <a:endParaRPr lang="ko-KR" altLang="en-US" b="1" dirty="0">
              <a:latin typeface="Arial" panose="020B0604020202020204" pitchFamily="34" charset="0"/>
              <a:cs typeface="Arial" panose="020B0604020202020204" pitchFamily="34" charset="0"/>
            </a:endParaRPr>
          </a:p>
        </p:txBody>
      </p:sp>
      <p:pic>
        <p:nvPicPr>
          <p:cNvPr id="2054" name="Picture 6" descr="https://oup.silverchair-cdn.com/oup/backfile/Content_public/Journal/bioinformatics/40/1/10.1093_bioinformatics_btae003/2/btae003f2.jpeg?Expires=1721647072&amp;Signature=JKrTKRv9caZBhqtAGaTfxOV2zN1vP6mLa~TNAs9xJuW1zkCNocqK0VeNFDnpLEJ5Gi1DvU-J~cNsanpMLbVMFN46XjQn0HdG2nlwUb27j9mJLA6oHci~96e6Dd9HhQ3BN7dKuADRpr8RYy2Zau02C3Ln2lO-WcoBAIstl0O5uTiX3EnpW4beayR4SYMfR0f9BQSoKda3Q9AWI6Qw48I7VDx9XovDY6Iqt0QyMUn80umUMAy~FI9fGg1HwirTaFrFwqFQa7ghY1dcgJPKUQ6Hlz59T2c4r5yEaDGVMRfA7yvvicRJH7xG4gncd6vINyLbw1O4oFDqj3GYSfyv2nh~Xw__&amp;Key-Pair-Id=APKAIE5G5CRDK6RD3PGA">
            <a:extLst>
              <a:ext uri="{FF2B5EF4-FFF2-40B4-BE49-F238E27FC236}">
                <a16:creationId xmlns:a16="http://schemas.microsoft.com/office/drawing/2014/main" id="{B09855CB-C616-409A-B12E-D517A8D049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42" r="40154" b="67966"/>
          <a:stretch/>
        </p:blipFill>
        <p:spPr bwMode="auto">
          <a:xfrm>
            <a:off x="6096000" y="984488"/>
            <a:ext cx="5706500" cy="529161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FCB076E4-4869-4B12-A962-D4034A725884}"/>
              </a:ext>
            </a:extLst>
          </p:cNvPr>
          <p:cNvSpPr/>
          <p:nvPr/>
        </p:nvSpPr>
        <p:spPr>
          <a:xfrm>
            <a:off x="279862" y="1481328"/>
            <a:ext cx="5387799" cy="400110"/>
          </a:xfrm>
          <a:prstGeom prst="rect">
            <a:avLst/>
          </a:prstGeom>
        </p:spPr>
        <p:txBody>
          <a:bodyPr wrap="square">
            <a:spAutoFit/>
          </a:bodyPr>
          <a:lstStyle/>
          <a:p>
            <a:pPr algn="ctr"/>
            <a:r>
              <a:rPr lang="en-US" altLang="ko-KR" sz="2000" dirty="0">
                <a:latin typeface="Calibri" panose="020F0502020204030204" pitchFamily="34" charset="0"/>
                <a:cs typeface="Calibri" panose="020F0502020204030204" pitchFamily="34" charset="0"/>
              </a:rPr>
              <a:t>“Starch </a:t>
            </a:r>
            <a:r>
              <a:rPr lang="ko-KR" altLang="en-US" sz="2000" dirty="0">
                <a:latin typeface="Calibri" panose="020F0502020204030204" pitchFamily="34" charset="0"/>
                <a:cs typeface="Calibri" panose="020F0502020204030204" pitchFamily="34" charset="0"/>
              </a:rPr>
              <a:t>분해를 위한 </a:t>
            </a:r>
            <a:r>
              <a:rPr lang="en-US" altLang="ko-KR" sz="2000" dirty="0">
                <a:latin typeface="Calibri" panose="020F0502020204030204" pitchFamily="34" charset="0"/>
                <a:cs typeface="Calibri" panose="020F0502020204030204" pitchFamily="34" charset="0"/>
              </a:rPr>
              <a:t>Amylase </a:t>
            </a:r>
            <a:r>
              <a:rPr lang="ko-KR" altLang="en-US" sz="2000" dirty="0">
                <a:latin typeface="Calibri" panose="020F0502020204030204" pitchFamily="34" charset="0"/>
                <a:cs typeface="Calibri" panose="020F0502020204030204" pitchFamily="34" charset="0"/>
              </a:rPr>
              <a:t>분비</a:t>
            </a:r>
            <a:r>
              <a:rPr lang="en-US" altLang="ko-KR" sz="2000" dirty="0">
                <a:latin typeface="Calibri" panose="020F0502020204030204" pitchFamily="34" charset="0"/>
                <a:cs typeface="Calibri" panose="020F0502020204030204" pitchFamily="34" charset="0"/>
              </a:rPr>
              <a:t>”</a:t>
            </a:r>
            <a:endParaRPr lang="ko-KR" altLang="en-US" sz="2000" dirty="0">
              <a:latin typeface="Calibri" panose="020F0502020204030204" pitchFamily="34" charset="0"/>
              <a:cs typeface="Calibri" panose="020F0502020204030204" pitchFamily="34" charset="0"/>
            </a:endParaRPr>
          </a:p>
        </p:txBody>
      </p:sp>
      <p:grpSp>
        <p:nvGrpSpPr>
          <p:cNvPr id="4" name="그룹 3">
            <a:extLst>
              <a:ext uri="{FF2B5EF4-FFF2-40B4-BE49-F238E27FC236}">
                <a16:creationId xmlns:a16="http://schemas.microsoft.com/office/drawing/2014/main" id="{B78F7511-1002-4801-B59F-EFFB9A459606}"/>
              </a:ext>
            </a:extLst>
          </p:cNvPr>
          <p:cNvGrpSpPr/>
          <p:nvPr/>
        </p:nvGrpSpPr>
        <p:grpSpPr>
          <a:xfrm>
            <a:off x="7139858" y="5587483"/>
            <a:ext cx="1574705" cy="525013"/>
            <a:chOff x="8295327" y="1523619"/>
            <a:chExt cx="1574705" cy="525013"/>
          </a:xfrm>
        </p:grpSpPr>
        <p:sp>
          <p:nvSpPr>
            <p:cNvPr id="3" name="이등변 삼각형 2">
              <a:extLst>
                <a:ext uri="{FF2B5EF4-FFF2-40B4-BE49-F238E27FC236}">
                  <a16:creationId xmlns:a16="http://schemas.microsoft.com/office/drawing/2014/main" id="{C0508600-1B96-4698-8BB0-09F1564461F6}"/>
                </a:ext>
              </a:extLst>
            </p:cNvPr>
            <p:cNvSpPr/>
            <p:nvPr/>
          </p:nvSpPr>
          <p:spPr>
            <a:xfrm rot="19550789">
              <a:off x="8295327" y="1523619"/>
              <a:ext cx="174567" cy="182869"/>
            </a:xfrm>
            <a:prstGeom prst="triangl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3BBB5C3-AD62-4172-A36A-22C1542B9FCB}"/>
                </a:ext>
              </a:extLst>
            </p:cNvPr>
            <p:cNvSpPr/>
            <p:nvPr/>
          </p:nvSpPr>
          <p:spPr>
            <a:xfrm>
              <a:off x="8349954" y="1648522"/>
              <a:ext cx="1520078" cy="400110"/>
            </a:xfrm>
            <a:prstGeom prst="rect">
              <a:avLst/>
            </a:prstGeom>
          </p:spPr>
          <p:txBody>
            <a:bodyPr wrap="square">
              <a:spAutoFit/>
            </a:bodyPr>
            <a:lstStyle/>
            <a:p>
              <a:r>
                <a:rPr lang="en-US" altLang="ko-KR" sz="2000" dirty="0">
                  <a:latin typeface="Calibri" panose="020F0502020204030204" pitchFamily="34" charset="0"/>
                  <a:cs typeface="Calibri" panose="020F0502020204030204" pitchFamily="34" charset="0"/>
                </a:rPr>
                <a:t>Amylase</a:t>
              </a:r>
              <a:endParaRPr lang="ko-KR" altLang="en-US" sz="2000" dirty="0">
                <a:latin typeface="Calibri" panose="020F0502020204030204" pitchFamily="34" charset="0"/>
                <a:cs typeface="Calibri" panose="020F0502020204030204" pitchFamily="34" charset="0"/>
              </a:endParaRPr>
            </a:p>
          </p:txBody>
        </p:sp>
      </p:grpSp>
      <p:grpSp>
        <p:nvGrpSpPr>
          <p:cNvPr id="11" name="그룹 10">
            <a:extLst>
              <a:ext uri="{FF2B5EF4-FFF2-40B4-BE49-F238E27FC236}">
                <a16:creationId xmlns:a16="http://schemas.microsoft.com/office/drawing/2014/main" id="{06B444CB-A803-4817-BC9E-3BFC9255562E}"/>
              </a:ext>
            </a:extLst>
          </p:cNvPr>
          <p:cNvGrpSpPr/>
          <p:nvPr/>
        </p:nvGrpSpPr>
        <p:grpSpPr>
          <a:xfrm>
            <a:off x="8288371" y="1539665"/>
            <a:ext cx="1614319" cy="539965"/>
            <a:chOff x="8288371" y="1539665"/>
            <a:chExt cx="1614319" cy="539965"/>
          </a:xfrm>
        </p:grpSpPr>
        <p:sp>
          <p:nvSpPr>
            <p:cNvPr id="13" name="이등변 삼각형 12">
              <a:extLst>
                <a:ext uri="{FF2B5EF4-FFF2-40B4-BE49-F238E27FC236}">
                  <a16:creationId xmlns:a16="http://schemas.microsoft.com/office/drawing/2014/main" id="{6277AB5C-4457-4E58-B284-129CADCA9515}"/>
                </a:ext>
              </a:extLst>
            </p:cNvPr>
            <p:cNvSpPr/>
            <p:nvPr/>
          </p:nvSpPr>
          <p:spPr>
            <a:xfrm rot="13629741">
              <a:off x="8292522" y="1900912"/>
              <a:ext cx="174567" cy="182869"/>
            </a:xfrm>
            <a:prstGeom prst="triangl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0524774B-9152-452F-9F4D-D44D07AA3A3F}"/>
                </a:ext>
              </a:extLst>
            </p:cNvPr>
            <p:cNvSpPr/>
            <p:nvPr/>
          </p:nvSpPr>
          <p:spPr>
            <a:xfrm>
              <a:off x="8382612" y="1539665"/>
              <a:ext cx="1520078" cy="400110"/>
            </a:xfrm>
            <a:prstGeom prst="rect">
              <a:avLst/>
            </a:prstGeom>
          </p:spPr>
          <p:txBody>
            <a:bodyPr wrap="square">
              <a:spAutoFit/>
            </a:bodyPr>
            <a:lstStyle/>
            <a:p>
              <a:r>
                <a:rPr lang="en-US" altLang="ko-KR" sz="2000" dirty="0">
                  <a:latin typeface="Calibri" panose="020F0502020204030204" pitchFamily="34" charset="0"/>
                  <a:cs typeface="Calibri" panose="020F0502020204030204" pitchFamily="34" charset="0"/>
                </a:rPr>
                <a:t>Starch</a:t>
              </a:r>
              <a:endParaRPr lang="ko-KR" altLang="en-US" sz="2000" dirty="0">
                <a:latin typeface="Calibri" panose="020F0502020204030204" pitchFamily="34" charset="0"/>
                <a:cs typeface="Calibri" panose="020F0502020204030204" pitchFamily="34" charset="0"/>
              </a:endParaRPr>
            </a:p>
          </p:txBody>
        </p:sp>
      </p:grpSp>
      <p:grpSp>
        <p:nvGrpSpPr>
          <p:cNvPr id="16" name="그룹 15">
            <a:extLst>
              <a:ext uri="{FF2B5EF4-FFF2-40B4-BE49-F238E27FC236}">
                <a16:creationId xmlns:a16="http://schemas.microsoft.com/office/drawing/2014/main" id="{E5F83F5C-9764-4751-B790-2DC6FF96D46A}"/>
              </a:ext>
            </a:extLst>
          </p:cNvPr>
          <p:cNvGrpSpPr/>
          <p:nvPr/>
        </p:nvGrpSpPr>
        <p:grpSpPr>
          <a:xfrm>
            <a:off x="9425928" y="1926108"/>
            <a:ext cx="1614319" cy="539965"/>
            <a:chOff x="8288371" y="1539665"/>
            <a:chExt cx="1614319" cy="539965"/>
          </a:xfrm>
        </p:grpSpPr>
        <p:sp>
          <p:nvSpPr>
            <p:cNvPr id="17" name="이등변 삼각형 16">
              <a:extLst>
                <a:ext uri="{FF2B5EF4-FFF2-40B4-BE49-F238E27FC236}">
                  <a16:creationId xmlns:a16="http://schemas.microsoft.com/office/drawing/2014/main" id="{27C7622C-242F-4791-935A-B8A86E2FD9CB}"/>
                </a:ext>
              </a:extLst>
            </p:cNvPr>
            <p:cNvSpPr/>
            <p:nvPr/>
          </p:nvSpPr>
          <p:spPr>
            <a:xfrm rot="13629741">
              <a:off x="8292522" y="1900912"/>
              <a:ext cx="174567" cy="182869"/>
            </a:xfrm>
            <a:prstGeom prst="triangl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021EE3C9-6ECA-40B3-97E9-8699928CFF89}"/>
                </a:ext>
              </a:extLst>
            </p:cNvPr>
            <p:cNvSpPr/>
            <p:nvPr/>
          </p:nvSpPr>
          <p:spPr>
            <a:xfrm>
              <a:off x="8382612" y="1539665"/>
              <a:ext cx="1520078" cy="400110"/>
            </a:xfrm>
            <a:prstGeom prst="rect">
              <a:avLst/>
            </a:prstGeom>
          </p:spPr>
          <p:txBody>
            <a:bodyPr wrap="square">
              <a:spAutoFit/>
            </a:bodyPr>
            <a:lstStyle/>
            <a:p>
              <a:r>
                <a:rPr lang="en-US" altLang="ko-KR" sz="2000" dirty="0">
                  <a:latin typeface="Calibri" panose="020F0502020204030204" pitchFamily="34" charset="0"/>
                  <a:cs typeface="Calibri" panose="020F0502020204030204" pitchFamily="34" charset="0"/>
                </a:rPr>
                <a:t>Glucose</a:t>
              </a:r>
              <a:endParaRPr lang="ko-KR" altLang="en-US" sz="20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953320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1A6170-3F74-41ED-B9E2-57B0C277D349}"/>
              </a:ext>
            </a:extLst>
          </p:cNvPr>
          <p:cNvSpPr/>
          <p:nvPr/>
        </p:nvSpPr>
        <p:spPr>
          <a:xfrm>
            <a:off x="279863" y="753656"/>
            <a:ext cx="4915592" cy="461665"/>
          </a:xfrm>
          <a:prstGeom prst="rect">
            <a:avLst/>
          </a:prstGeom>
        </p:spPr>
        <p:txBody>
          <a:bodyPr wrap="square">
            <a:spAutoFit/>
          </a:bodyPr>
          <a:lstStyle/>
          <a:p>
            <a:r>
              <a:rPr lang="en-US" altLang="ko-KR" sz="2400" b="1" dirty="0">
                <a:latin typeface="Calibri" panose="020F0502020204030204" pitchFamily="34" charset="0"/>
                <a:ea typeface="Calibri" panose="020F0502020204030204" pitchFamily="34" charset="0"/>
                <a:cs typeface="Calibri" panose="020F0502020204030204" pitchFamily="34" charset="0"/>
              </a:rPr>
              <a:t>4. Reward</a:t>
            </a:r>
            <a:endParaRPr lang="ko-KR" altLang="en-US" sz="2400" b="1" dirty="0">
              <a:latin typeface="Calibri" panose="020F0502020204030204" pitchFamily="34" charset="0"/>
              <a:cs typeface="Calibri" panose="020F0502020204030204" pitchFamily="34" charset="0"/>
            </a:endParaRPr>
          </a:p>
        </p:txBody>
      </p:sp>
      <p:cxnSp>
        <p:nvCxnSpPr>
          <p:cNvPr id="9" name="직선 연결선 8">
            <a:extLst>
              <a:ext uri="{FF2B5EF4-FFF2-40B4-BE49-F238E27FC236}">
                <a16:creationId xmlns:a16="http://schemas.microsoft.com/office/drawing/2014/main" id="{325B5034-C064-40F0-815A-F41D2519A75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83221EE-9E71-4C72-A257-7941F0FC8EC7}"/>
              </a:ext>
            </a:extLst>
          </p:cNvPr>
          <p:cNvSpPr txBox="1"/>
          <p:nvPr/>
        </p:nvSpPr>
        <p:spPr>
          <a:xfrm>
            <a:off x="0" y="13175"/>
            <a:ext cx="1133644"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Methods</a:t>
            </a:r>
            <a:endParaRPr lang="ko-KR" altLang="en-US" b="1" dirty="0">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FCB076E4-4869-4B12-A962-D4034A725884}"/>
              </a:ext>
            </a:extLst>
          </p:cNvPr>
          <p:cNvSpPr/>
          <p:nvPr/>
        </p:nvSpPr>
        <p:spPr>
          <a:xfrm>
            <a:off x="279862" y="1481328"/>
            <a:ext cx="5387799" cy="400110"/>
          </a:xfrm>
          <a:prstGeom prst="rect">
            <a:avLst/>
          </a:prstGeom>
        </p:spPr>
        <p:txBody>
          <a:bodyPr wrap="square">
            <a:spAutoFit/>
          </a:bodyPr>
          <a:lstStyle/>
          <a:p>
            <a:pPr algn="ctr"/>
            <a:r>
              <a:rPr lang="en-US" altLang="ko-KR" sz="2000" dirty="0">
                <a:latin typeface="Calibri" panose="020F0502020204030204" pitchFamily="34" charset="0"/>
                <a:cs typeface="Calibri" panose="020F0502020204030204" pitchFamily="34" charset="0"/>
              </a:rPr>
              <a:t>“FBA</a:t>
            </a:r>
            <a:r>
              <a:rPr lang="ko-KR" altLang="en-US" sz="2000" dirty="0">
                <a:latin typeface="Calibri" panose="020F0502020204030204" pitchFamily="34" charset="0"/>
                <a:cs typeface="Calibri" panose="020F0502020204030204" pitchFamily="34" charset="0"/>
              </a:rPr>
              <a:t>로 계산되는 에이전트의 성장률</a:t>
            </a:r>
            <a:r>
              <a:rPr lang="en-US" altLang="ko-KR" sz="2000" dirty="0">
                <a:latin typeface="Calibri" panose="020F0502020204030204" pitchFamily="34" charset="0"/>
                <a:cs typeface="Calibri" panose="020F0502020204030204" pitchFamily="34" charset="0"/>
              </a:rPr>
              <a:t>”</a:t>
            </a:r>
            <a:endParaRPr lang="ko-KR" altLang="en-US" sz="2000" dirty="0">
              <a:latin typeface="Calibri" panose="020F0502020204030204" pitchFamily="34" charset="0"/>
              <a:cs typeface="Calibri" panose="020F0502020204030204" pitchFamily="34" charset="0"/>
            </a:endParaRPr>
          </a:p>
        </p:txBody>
      </p:sp>
      <p:pic>
        <p:nvPicPr>
          <p:cNvPr id="3074" name="Picture 2" descr="https://oup.silverchair-cdn.com/oup/backfile/Content_public/Journal/bioinformatics/40/1/10.1093_bioinformatics_btae003/2/btae003f2.jpeg?Expires=1721647072&amp;Signature=JKrTKRv9caZBhqtAGaTfxOV2zN1vP6mLa~TNAs9xJuW1zkCNocqK0VeNFDnpLEJ5Gi1DvU-J~cNsanpMLbVMFN46XjQn0HdG2nlwUb27j9mJLA6oHci~96e6Dd9HhQ3BN7dKuADRpr8RYy2Zau02C3Ln2lO-WcoBAIstl0O5uTiX3EnpW4beayR4SYMfR0f9BQSoKda3Q9AWI6Qw48I7VDx9XovDY6Iqt0QyMUn80umUMAy~FI9fGg1HwirTaFrFwqFQa7ghY1dcgJPKUQ6Hlz59T2c4r5yEaDGVMRfA7yvvicRJH7xG4gncd6vINyLbw1O4oFDqj3GYSfyv2nh~Xw__&amp;Key-Pair-Id=APKAIE5G5CRDK6RD3PGA">
            <a:extLst>
              <a:ext uri="{FF2B5EF4-FFF2-40B4-BE49-F238E27FC236}">
                <a16:creationId xmlns:a16="http://schemas.microsoft.com/office/drawing/2014/main" id="{0F22634D-2431-4836-B62C-8BB46266B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632" t="37745" r="40025" b="34196"/>
          <a:stretch/>
        </p:blipFill>
        <p:spPr bwMode="auto">
          <a:xfrm>
            <a:off x="6096000" y="1481328"/>
            <a:ext cx="5677013" cy="45105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 schema of dynamic microbiome modeling viewed as a reinforcement learning problem. At each time step, the “agents” take an action according to their policy function without having a model of the environment dynamics. The actions in this sense are the constraints on the flux values. Based on the calculated flux with FBA, a reward is given to the agent. Changes in the environment is calculated using the exchange fluxes and the environment goes to the next state. An episode contains all the time points from t = 0 to t = T. After an episode is finished, the agents improve their policies to maximize the reward signals.">
            <a:extLst>
              <a:ext uri="{FF2B5EF4-FFF2-40B4-BE49-F238E27FC236}">
                <a16:creationId xmlns:a16="http://schemas.microsoft.com/office/drawing/2014/main" id="{522AFF08-37A3-4E36-8753-BA4DD93FE2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05" y="2297637"/>
            <a:ext cx="5478712" cy="330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84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037C1A0E-B783-4D3A-A4CB-00827E10AFB7}"/>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BD42F569-EEC5-4390-B45C-660DE4792E5A}"/>
              </a:ext>
            </a:extLst>
          </p:cNvPr>
          <p:cNvSpPr txBox="1"/>
          <p:nvPr/>
        </p:nvSpPr>
        <p:spPr>
          <a:xfrm>
            <a:off x="0" y="13175"/>
            <a:ext cx="1133644"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Methods</a:t>
            </a:r>
            <a:endParaRPr lang="ko-KR" altLang="en-US" b="1" dirty="0">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27258229-1CCA-4F03-8111-7957A12487ED}"/>
              </a:ext>
            </a:extLst>
          </p:cNvPr>
          <p:cNvSpPr/>
          <p:nvPr/>
        </p:nvSpPr>
        <p:spPr>
          <a:xfrm>
            <a:off x="266007" y="694278"/>
            <a:ext cx="11735801" cy="5755422"/>
          </a:xfrm>
          <a:prstGeom prst="rect">
            <a:avLst/>
          </a:prstGeom>
        </p:spPr>
        <p:txBody>
          <a:bodyPr wrap="square">
            <a:spAutoFit/>
          </a:bodyPr>
          <a:lstStyle/>
          <a:p>
            <a:r>
              <a:rPr lang="en-US" altLang="ko-KR" sz="2400" b="1" dirty="0">
                <a:latin typeface="Calibri" panose="020F0502020204030204" pitchFamily="34" charset="0"/>
                <a:ea typeface="Calibri" panose="020F0502020204030204" pitchFamily="34" charset="0"/>
                <a:cs typeface="Calibri" panose="020F0502020204030204" pitchFamily="34" charset="0"/>
              </a:rPr>
              <a:t>Programming Language and Environment:</a:t>
            </a:r>
          </a:p>
          <a:p>
            <a:endParaRPr lang="en-US" altLang="ko-KR" sz="10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000" dirty="0">
                <a:latin typeface="Calibri" panose="020F0502020204030204" pitchFamily="34" charset="0"/>
                <a:ea typeface="Calibri" panose="020F0502020204030204" pitchFamily="34" charset="0"/>
                <a:cs typeface="Calibri" panose="020F0502020204030204" pitchFamily="34" charset="0"/>
              </a:rPr>
              <a:t>Python v3.10</a:t>
            </a:r>
          </a:p>
          <a:p>
            <a:pPr marL="342900" indent="-342900">
              <a:buFont typeface="Arial" panose="020B0604020202020204" pitchFamily="34" charset="0"/>
              <a:buChar char="•"/>
            </a:pPr>
            <a:r>
              <a:rPr lang="en-US" altLang="ko-KR" sz="2000" dirty="0" err="1">
                <a:latin typeface="Calibri" panose="020F0502020204030204" pitchFamily="34" charset="0"/>
                <a:ea typeface="Calibri" panose="020F0502020204030204" pitchFamily="34" charset="0"/>
                <a:cs typeface="Calibri" panose="020F0502020204030204" pitchFamily="34" charset="0"/>
              </a:rPr>
              <a:t>Jupyter</a:t>
            </a:r>
            <a:r>
              <a:rPr lang="en-US" altLang="ko-KR" sz="2000" dirty="0">
                <a:latin typeface="Calibri" panose="020F0502020204030204" pitchFamily="34" charset="0"/>
                <a:ea typeface="Calibri" panose="020F0502020204030204" pitchFamily="34" charset="0"/>
                <a:cs typeface="Calibri" panose="020F0502020204030204" pitchFamily="34" charset="0"/>
              </a:rPr>
              <a:t> Notebooks for simulation reproduction</a:t>
            </a:r>
          </a:p>
          <a:p>
            <a:endParaRPr lang="en-US" altLang="ko-KR" sz="2000" dirty="0">
              <a:latin typeface="Calibri" panose="020F0502020204030204" pitchFamily="34" charset="0"/>
              <a:ea typeface="Calibri" panose="020F0502020204030204" pitchFamily="34" charset="0"/>
              <a:cs typeface="Calibri" panose="020F0502020204030204" pitchFamily="34" charset="0"/>
            </a:endParaRPr>
          </a:p>
          <a:p>
            <a:r>
              <a:rPr lang="en-US" altLang="ko-KR" sz="2400" b="1" dirty="0">
                <a:latin typeface="Calibri" panose="020F0502020204030204" pitchFamily="34" charset="0"/>
                <a:ea typeface="Calibri" panose="020F0502020204030204" pitchFamily="34" charset="0"/>
                <a:cs typeface="Calibri" panose="020F0502020204030204" pitchFamily="34" charset="0"/>
              </a:rPr>
              <a:t>Libraries and Tools:</a:t>
            </a:r>
          </a:p>
          <a:p>
            <a:endParaRPr lang="en-US" altLang="ko-KR" sz="10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000" dirty="0" err="1">
                <a:latin typeface="Calibri" panose="020F0502020204030204" pitchFamily="34" charset="0"/>
                <a:ea typeface="Calibri" panose="020F0502020204030204" pitchFamily="34" charset="0"/>
                <a:cs typeface="Calibri" panose="020F0502020204030204" pitchFamily="34" charset="0"/>
              </a:rPr>
              <a:t>COBRApy</a:t>
            </a:r>
            <a:r>
              <a:rPr lang="en-US" altLang="ko-KR" sz="2000" dirty="0">
                <a:latin typeface="Calibri" panose="020F0502020204030204" pitchFamily="34" charset="0"/>
                <a:ea typeface="Calibri" panose="020F0502020204030204" pitchFamily="34" charset="0"/>
                <a:cs typeface="Calibri" panose="020F0502020204030204" pitchFamily="34" charset="0"/>
              </a:rPr>
              <a:t> v0.25.0: For simulating case studies (Ebrahim et al. 2013)</a:t>
            </a:r>
          </a:p>
          <a:p>
            <a:pPr marL="342900" indent="-342900">
              <a:buFont typeface="Arial" panose="020B0604020202020204" pitchFamily="34" charset="0"/>
              <a:buChar char="•"/>
            </a:pPr>
            <a:r>
              <a:rPr lang="en-US" altLang="ko-KR" sz="2000" dirty="0">
                <a:latin typeface="Calibri" panose="020F0502020204030204" pitchFamily="34" charset="0"/>
                <a:ea typeface="Calibri" panose="020F0502020204030204" pitchFamily="34" charset="0"/>
                <a:cs typeface="Calibri" panose="020F0502020204030204" pitchFamily="34" charset="0"/>
              </a:rPr>
              <a:t>Solvers:</a:t>
            </a:r>
          </a:p>
          <a:p>
            <a:r>
              <a:rPr lang="en-US" altLang="ko-KR" sz="2000" dirty="0">
                <a:latin typeface="Calibri" panose="020F0502020204030204" pitchFamily="34" charset="0"/>
                <a:ea typeface="Calibri" panose="020F0502020204030204" pitchFamily="34" charset="0"/>
                <a:cs typeface="Calibri" panose="020F0502020204030204" pitchFamily="34" charset="0"/>
              </a:rPr>
              <a:t>	GLPK v0.4.7: For performing FBA in toy communities</a:t>
            </a:r>
          </a:p>
          <a:p>
            <a:r>
              <a:rPr lang="en-US" altLang="ko-KR" sz="2000" dirty="0">
                <a:latin typeface="Calibri" panose="020F0502020204030204" pitchFamily="34" charset="0"/>
                <a:ea typeface="Calibri" panose="020F0502020204030204" pitchFamily="34" charset="0"/>
                <a:cs typeface="Calibri" panose="020F0502020204030204" pitchFamily="34" charset="0"/>
              </a:rPr>
              <a:t>	</a:t>
            </a:r>
            <a:r>
              <a:rPr lang="en-US" altLang="ko-KR" sz="2000" dirty="0" err="1">
                <a:latin typeface="Calibri" panose="020F0502020204030204" pitchFamily="34" charset="0"/>
                <a:ea typeface="Calibri" panose="020F0502020204030204" pitchFamily="34" charset="0"/>
                <a:cs typeface="Calibri" panose="020F0502020204030204" pitchFamily="34" charset="0"/>
              </a:rPr>
              <a:t>Gurobi</a:t>
            </a:r>
            <a:r>
              <a:rPr lang="en-US" altLang="ko-KR" sz="2000" dirty="0">
                <a:latin typeface="Calibri" panose="020F0502020204030204" pitchFamily="34" charset="0"/>
                <a:ea typeface="Calibri" panose="020F0502020204030204" pitchFamily="34" charset="0"/>
                <a:cs typeface="Calibri" panose="020F0502020204030204" pitchFamily="34" charset="0"/>
              </a:rPr>
              <a:t> optimizer: For performing FBA on GEMs (using </a:t>
            </a:r>
            <a:r>
              <a:rPr lang="en-US" altLang="ko-KR" sz="2000" dirty="0" err="1">
                <a:latin typeface="Calibri" panose="020F0502020204030204" pitchFamily="34" charset="0"/>
                <a:ea typeface="Calibri" panose="020F0502020204030204" pitchFamily="34" charset="0"/>
                <a:cs typeface="Calibri" panose="020F0502020204030204" pitchFamily="34" charset="0"/>
              </a:rPr>
              <a:t>COBRApy</a:t>
            </a:r>
            <a:r>
              <a:rPr lang="en-US" altLang="ko-KR" sz="2000" dirty="0">
                <a:latin typeface="Calibri" panose="020F0502020204030204" pitchFamily="34" charset="0"/>
                <a:ea typeface="Calibri" panose="020F0502020204030204" pitchFamily="34" charset="0"/>
                <a:cs typeface="Calibri" panose="020F0502020204030204" pitchFamily="34" charset="0"/>
              </a:rPr>
              <a:t> interface)</a:t>
            </a:r>
          </a:p>
          <a:p>
            <a:pPr marL="342900" indent="-342900">
              <a:buFont typeface="Arial" panose="020B0604020202020204" pitchFamily="34" charset="0"/>
              <a:buChar char="•"/>
            </a:pPr>
            <a:r>
              <a:rPr lang="en-US" altLang="ko-KR" sz="2000" dirty="0">
                <a:latin typeface="Calibri" panose="020F0502020204030204" pitchFamily="34" charset="0"/>
                <a:ea typeface="Calibri" panose="020F0502020204030204" pitchFamily="34" charset="0"/>
                <a:cs typeface="Calibri" panose="020F0502020204030204" pitchFamily="34" charset="0"/>
              </a:rPr>
              <a:t>Neural Networks:</a:t>
            </a:r>
          </a:p>
          <a:p>
            <a:r>
              <a:rPr lang="en-US" altLang="ko-KR" sz="2000" dirty="0">
                <a:latin typeface="Calibri" panose="020F0502020204030204" pitchFamily="34" charset="0"/>
                <a:ea typeface="Calibri" panose="020F0502020204030204" pitchFamily="34" charset="0"/>
                <a:cs typeface="Calibri" panose="020F0502020204030204" pitchFamily="34" charset="0"/>
              </a:rPr>
              <a:t>	</a:t>
            </a:r>
            <a:r>
              <a:rPr lang="en-US" altLang="ko-KR" sz="2000" dirty="0" err="1">
                <a:latin typeface="Calibri" panose="020F0502020204030204" pitchFamily="34" charset="0"/>
                <a:ea typeface="Calibri" panose="020F0502020204030204" pitchFamily="34" charset="0"/>
                <a:cs typeface="Calibri" panose="020F0502020204030204" pitchFamily="34" charset="0"/>
              </a:rPr>
              <a:t>PyTorch</a:t>
            </a:r>
            <a:r>
              <a:rPr lang="en-US" altLang="ko-KR" sz="2000" dirty="0">
                <a:latin typeface="Calibri" panose="020F0502020204030204" pitchFamily="34" charset="0"/>
                <a:ea typeface="Calibri" panose="020F0502020204030204" pitchFamily="34" charset="0"/>
                <a:cs typeface="Calibri" panose="020F0502020204030204" pitchFamily="34" charset="0"/>
              </a:rPr>
              <a:t> v1.12.0: For building and training neural networks (</a:t>
            </a:r>
            <a:r>
              <a:rPr lang="en-US" altLang="ko-KR" sz="2000" dirty="0" err="1">
                <a:latin typeface="Calibri" panose="020F0502020204030204" pitchFamily="34" charset="0"/>
                <a:ea typeface="Calibri" panose="020F0502020204030204" pitchFamily="34" charset="0"/>
                <a:cs typeface="Calibri" panose="020F0502020204030204" pitchFamily="34" charset="0"/>
              </a:rPr>
              <a:t>Paszke</a:t>
            </a:r>
            <a:r>
              <a:rPr lang="en-US" altLang="ko-KR" sz="2000" dirty="0">
                <a:latin typeface="Calibri" panose="020F0502020204030204" pitchFamily="34" charset="0"/>
                <a:ea typeface="Calibri" panose="020F0502020204030204" pitchFamily="34" charset="0"/>
                <a:cs typeface="Calibri" panose="020F0502020204030204" pitchFamily="34" charset="0"/>
              </a:rPr>
              <a:t> et al. 2019)</a:t>
            </a:r>
          </a:p>
          <a:p>
            <a:endParaRPr lang="en-US" altLang="ko-KR"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000" dirty="0">
                <a:latin typeface="Calibri" panose="020F0502020204030204" pitchFamily="34" charset="0"/>
                <a:ea typeface="Calibri" panose="020F0502020204030204" pitchFamily="34" charset="0"/>
                <a:cs typeface="Calibri" panose="020F0502020204030204" pitchFamily="34" charset="0"/>
              </a:rPr>
              <a:t>Parallel Computing:</a:t>
            </a:r>
          </a:p>
          <a:p>
            <a:r>
              <a:rPr lang="en-US" altLang="ko-KR" sz="2000" dirty="0">
                <a:latin typeface="Calibri" panose="020F0502020204030204" pitchFamily="34" charset="0"/>
                <a:ea typeface="Calibri" panose="020F0502020204030204" pitchFamily="34" charset="0"/>
                <a:cs typeface="Calibri" panose="020F0502020204030204" pitchFamily="34" charset="0"/>
              </a:rPr>
              <a:t>	Ray library: For parallel computing (Moritz et al. 2017)</a:t>
            </a:r>
          </a:p>
          <a:p>
            <a:endParaRPr lang="en-US" altLang="ko-KR"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000" dirty="0">
                <a:latin typeface="Calibri" panose="020F0502020204030204" pitchFamily="34" charset="0"/>
                <a:ea typeface="Calibri" panose="020F0502020204030204" pitchFamily="34" charset="0"/>
                <a:cs typeface="Calibri" panose="020F0502020204030204" pitchFamily="34" charset="0"/>
              </a:rPr>
              <a:t>Plotting:</a:t>
            </a:r>
          </a:p>
          <a:p>
            <a:r>
              <a:rPr lang="en-US" altLang="ko-KR" sz="2000" dirty="0">
                <a:latin typeface="Calibri" panose="020F0502020204030204" pitchFamily="34" charset="0"/>
                <a:ea typeface="Calibri" panose="020F0502020204030204" pitchFamily="34" charset="0"/>
                <a:cs typeface="Calibri" panose="020F0502020204030204" pitchFamily="34" charset="0"/>
              </a:rPr>
              <a:t>	</a:t>
            </a:r>
            <a:r>
              <a:rPr lang="en-US" altLang="ko-KR" sz="2000" dirty="0" err="1">
                <a:latin typeface="Calibri" panose="020F0502020204030204" pitchFamily="34" charset="0"/>
                <a:ea typeface="Calibri" panose="020F0502020204030204" pitchFamily="34" charset="0"/>
                <a:cs typeface="Calibri" panose="020F0502020204030204" pitchFamily="34" charset="0"/>
              </a:rPr>
              <a:t>Plotly</a:t>
            </a:r>
            <a:r>
              <a:rPr lang="en-US" altLang="ko-KR" sz="2000" dirty="0">
                <a:latin typeface="Calibri" panose="020F0502020204030204" pitchFamily="34" charset="0"/>
                <a:ea typeface="Calibri" panose="020F0502020204030204" pitchFamily="34" charset="0"/>
                <a:cs typeface="Calibri" panose="020F0502020204030204" pitchFamily="34" charset="0"/>
              </a:rPr>
              <a:t> v5.9.0: For generating all plots (</a:t>
            </a:r>
            <a:r>
              <a:rPr lang="en-US" altLang="ko-KR" sz="2000" dirty="0" err="1">
                <a:latin typeface="Calibri" panose="020F0502020204030204" pitchFamily="34" charset="0"/>
                <a:ea typeface="Calibri" panose="020F0502020204030204" pitchFamily="34" charset="0"/>
                <a:cs typeface="Calibri" panose="020F0502020204030204" pitchFamily="34" charset="0"/>
              </a:rPr>
              <a:t>Plotly</a:t>
            </a:r>
            <a:r>
              <a:rPr lang="en-US" altLang="ko-KR" sz="2000" dirty="0">
                <a:latin typeface="Calibri" panose="020F0502020204030204" pitchFamily="34" charset="0"/>
                <a:ea typeface="Calibri" panose="020F0502020204030204" pitchFamily="34" charset="0"/>
                <a:cs typeface="Calibri" panose="020F0502020204030204" pitchFamily="34" charset="0"/>
              </a:rPr>
              <a:t> Technologies Inc. 2015)</a:t>
            </a:r>
          </a:p>
        </p:txBody>
      </p:sp>
    </p:spTree>
    <p:extLst>
      <p:ext uri="{BB962C8B-B14F-4D97-AF65-F5344CB8AC3E}">
        <p14:creationId xmlns:p14="http://schemas.microsoft.com/office/powerpoint/2010/main" val="126992571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415</TotalTime>
  <Words>3669</Words>
  <Application>Microsoft Office PowerPoint</Application>
  <PresentationFormat>와이드스크린</PresentationFormat>
  <Paragraphs>414</Paragraphs>
  <Slides>23</Slides>
  <Notes>23</Notes>
  <HiddenSlides>0</HiddenSlides>
  <MMClips>1</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23</vt:i4>
      </vt:variant>
    </vt:vector>
  </HeadingPairs>
  <TitlesOfParts>
    <vt:vector size="27" baseType="lpstr">
      <vt:lpstr>맑은 고딕</vt:lpstr>
      <vt:lpstr>Arial</vt:lpstr>
      <vt:lpstr>Calibri</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도훈 국</dc:creator>
  <cp:lastModifiedBy>user</cp:lastModifiedBy>
  <cp:revision>27</cp:revision>
  <dcterms:created xsi:type="dcterms:W3CDTF">2024-06-08T11:59:57Z</dcterms:created>
  <dcterms:modified xsi:type="dcterms:W3CDTF">2024-06-18T12:49:53Z</dcterms:modified>
</cp:coreProperties>
</file>